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0287000" cy="18288000"/>
  <p:notesSz cx="6858000" cy="9144000"/>
  <p:embeddedFontLst>
    <p:embeddedFont>
      <p:font typeface="Tall" charset="1" panose="00000000000000000000"/>
      <p:regular r:id="rId17"/>
    </p:embeddedFont>
    <p:embeddedFont>
      <p:font typeface="Times New Roman Bold" charset="1" panose="02030802070405020303"/>
      <p:regular r:id="rId18"/>
    </p:embeddedFont>
    <p:embeddedFont>
      <p:font typeface="29LT Bukra" charset="1" panose="020B0504040000000004"/>
      <p:regular r:id="rId19"/>
    </p:embeddedFont>
    <p:embeddedFont>
      <p:font typeface="Times New Roman" charset="1" panose="02030502070405020303"/>
      <p:regular r:id="rId20"/>
    </p:embeddedFont>
    <p:embeddedFont>
      <p:font typeface="Canva Sans" charset="1" panose="020B0503030501040103"/>
      <p:regular r:id="rId21"/>
    </p:embeddedFont>
    <p:embeddedFont>
      <p:font typeface="Canva Sans Bold" charset="1" panose="020B0803030501040103"/>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sv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8288000" cy="10287000"/>
          </a:xfrm>
          <a:custGeom>
            <a:avLst/>
            <a:gdLst/>
            <a:ahLst/>
            <a:cxnLst/>
            <a:rect r="r" b="b" t="t" l="l"/>
            <a:pathLst>
              <a:path h="10287000" w="18288000">
                <a:moveTo>
                  <a:pt x="18288000" y="0"/>
                </a:moveTo>
                <a:lnTo>
                  <a:pt x="18288000" y="10287000"/>
                </a:lnTo>
                <a:lnTo>
                  <a:pt x="0" y="10287000"/>
                </a:lnTo>
                <a:lnTo>
                  <a:pt x="0" y="0"/>
                </a:lnTo>
                <a:lnTo>
                  <a:pt x="18288000" y="0"/>
                </a:lnTo>
                <a:close/>
              </a:path>
            </a:pathLst>
          </a:custGeom>
          <a:blipFill>
            <a:blip r:embed="rId2"/>
            <a:stretch>
              <a:fillRect l="0" t="-9259" r="0" b="-9259"/>
            </a:stretch>
          </a:blipFill>
        </p:spPr>
      </p:sp>
      <p:sp>
        <p:nvSpPr>
          <p:cNvPr name="Freeform 3" id="3"/>
          <p:cNvSpPr/>
          <p:nvPr/>
        </p:nvSpPr>
        <p:spPr>
          <a:xfrm flipH="false" flipV="false" rot="0">
            <a:off x="1048647" y="1028700"/>
            <a:ext cx="8209653" cy="14592268"/>
          </a:xfrm>
          <a:custGeom>
            <a:avLst/>
            <a:gdLst/>
            <a:ahLst/>
            <a:cxnLst/>
            <a:rect r="r" b="b" t="t" l="l"/>
            <a:pathLst>
              <a:path h="14592268" w="8209653">
                <a:moveTo>
                  <a:pt x="0" y="0"/>
                </a:moveTo>
                <a:lnTo>
                  <a:pt x="8209653" y="0"/>
                </a:lnTo>
                <a:lnTo>
                  <a:pt x="8209653" y="14592268"/>
                </a:lnTo>
                <a:lnTo>
                  <a:pt x="0" y="145922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862175" y="6995326"/>
            <a:ext cx="6582597" cy="4245837"/>
          </a:xfrm>
          <a:prstGeom prst="rect">
            <a:avLst/>
          </a:prstGeom>
        </p:spPr>
        <p:txBody>
          <a:bodyPr anchor="t" rtlCol="false" tIns="0" lIns="0" bIns="0" rIns="0">
            <a:spAutoFit/>
          </a:bodyPr>
          <a:lstStyle/>
          <a:p>
            <a:pPr algn="ctr">
              <a:lnSpc>
                <a:spcPts val="34317"/>
              </a:lnSpc>
              <a:spcBef>
                <a:spcPct val="0"/>
              </a:spcBef>
            </a:pPr>
            <a:r>
              <a:rPr lang="en-US" sz="24512">
                <a:solidFill>
                  <a:srgbClr val="000000"/>
                </a:solidFill>
                <a:latin typeface="Tall"/>
                <a:ea typeface="Tall"/>
                <a:cs typeface="Tall"/>
                <a:sym typeface="Tall"/>
              </a:rPr>
              <a:t>portfolio</a:t>
            </a:r>
          </a:p>
        </p:txBody>
      </p:sp>
      <p:sp>
        <p:nvSpPr>
          <p:cNvPr name="TextBox 5" id="5"/>
          <p:cNvSpPr txBox="true"/>
          <p:nvPr/>
        </p:nvSpPr>
        <p:spPr>
          <a:xfrm rot="0">
            <a:off x="1862175" y="4899826"/>
            <a:ext cx="6582597" cy="2609850"/>
          </a:xfrm>
          <a:prstGeom prst="rect">
            <a:avLst/>
          </a:prstGeom>
        </p:spPr>
        <p:txBody>
          <a:bodyPr anchor="t" rtlCol="false" tIns="0" lIns="0" bIns="0" rIns="0">
            <a:spAutoFit/>
          </a:bodyPr>
          <a:lstStyle/>
          <a:p>
            <a:pPr algn="ctr">
              <a:lnSpc>
                <a:spcPts val="21000"/>
              </a:lnSpc>
              <a:spcBef>
                <a:spcPct val="0"/>
              </a:spcBef>
            </a:pPr>
            <a:r>
              <a:rPr lang="en-US" sz="15000">
                <a:solidFill>
                  <a:srgbClr val="000000"/>
                </a:solidFill>
                <a:latin typeface="Tall"/>
                <a:ea typeface="Tall"/>
                <a:cs typeface="Tall"/>
                <a:sym typeface="Tall"/>
              </a:rPr>
              <a:t>4x4 training</a:t>
            </a:r>
          </a:p>
        </p:txBody>
      </p:sp>
      <p:sp>
        <p:nvSpPr>
          <p:cNvPr name="TextBox 6" id="6"/>
          <p:cNvSpPr txBox="true"/>
          <p:nvPr/>
        </p:nvSpPr>
        <p:spPr>
          <a:xfrm rot="0">
            <a:off x="6308844" y="15704494"/>
            <a:ext cx="4320050" cy="2322177"/>
          </a:xfrm>
          <a:prstGeom prst="rect">
            <a:avLst/>
          </a:prstGeom>
        </p:spPr>
        <p:txBody>
          <a:bodyPr anchor="t" rtlCol="false" tIns="0" lIns="0" bIns="0" rIns="0">
            <a:spAutoFit/>
          </a:bodyPr>
          <a:lstStyle/>
          <a:p>
            <a:pPr algn="l">
              <a:lnSpc>
                <a:spcPts val="4593"/>
              </a:lnSpc>
            </a:pPr>
            <a:r>
              <a:rPr lang="en-US" sz="3281" b="true">
                <a:solidFill>
                  <a:srgbClr val="000000"/>
                </a:solidFill>
                <a:latin typeface="Times New Roman Bold"/>
                <a:ea typeface="Times New Roman Bold"/>
                <a:cs typeface="Times New Roman Bold"/>
                <a:sym typeface="Times New Roman Bold"/>
              </a:rPr>
              <a:t>Done by:</a:t>
            </a:r>
          </a:p>
          <a:p>
            <a:pPr algn="l">
              <a:lnSpc>
                <a:spcPts val="4593"/>
              </a:lnSpc>
            </a:pPr>
            <a:r>
              <a:rPr lang="en-US" sz="3281" b="true">
                <a:solidFill>
                  <a:srgbClr val="000000"/>
                </a:solidFill>
                <a:latin typeface="Times New Roman Bold"/>
                <a:ea typeface="Times New Roman Bold"/>
                <a:cs typeface="Times New Roman Bold"/>
                <a:sym typeface="Times New Roman Bold"/>
              </a:rPr>
              <a:t>Varanasi Vaishnavi</a:t>
            </a:r>
          </a:p>
          <a:p>
            <a:pPr algn="l">
              <a:lnSpc>
                <a:spcPts val="4593"/>
              </a:lnSpc>
            </a:pPr>
            <a:r>
              <a:rPr lang="en-US" sz="3281" b="true">
                <a:solidFill>
                  <a:srgbClr val="000000"/>
                </a:solidFill>
                <a:latin typeface="Times New Roman Bold"/>
                <a:ea typeface="Times New Roman Bold"/>
                <a:cs typeface="Times New Roman Bold"/>
                <a:sym typeface="Times New Roman Bold"/>
              </a:rPr>
              <a:t>21WU0101051</a:t>
            </a:r>
          </a:p>
          <a:p>
            <a:pPr algn="l">
              <a:lnSpc>
                <a:spcPts val="4593"/>
              </a:lnSpc>
              <a:spcBef>
                <a:spcPct val="0"/>
              </a:spcBef>
            </a:pPr>
            <a:r>
              <a:rPr lang="en-US" sz="3281" b="true">
                <a:solidFill>
                  <a:srgbClr val="000000"/>
                </a:solidFill>
                <a:latin typeface="Times New Roman Bold"/>
                <a:ea typeface="Times New Roman Bold"/>
                <a:cs typeface="Times New Roman Bold"/>
                <a:sym typeface="Times New Roman Bold"/>
              </a:rPr>
              <a:t>B. Tech - DS &amp; AI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8288000" cy="10287000"/>
          </a:xfrm>
          <a:custGeom>
            <a:avLst/>
            <a:gdLst/>
            <a:ahLst/>
            <a:cxnLst/>
            <a:rect r="r" b="b" t="t" l="l"/>
            <a:pathLst>
              <a:path h="10287000" w="18288000">
                <a:moveTo>
                  <a:pt x="18288000" y="0"/>
                </a:moveTo>
                <a:lnTo>
                  <a:pt x="18288000" y="10287000"/>
                </a:lnTo>
                <a:lnTo>
                  <a:pt x="0" y="10287000"/>
                </a:lnTo>
                <a:lnTo>
                  <a:pt x="0" y="0"/>
                </a:lnTo>
                <a:lnTo>
                  <a:pt x="18288000" y="0"/>
                </a:lnTo>
                <a:close/>
              </a:path>
            </a:pathLst>
          </a:custGeom>
          <a:blipFill>
            <a:blip r:embed="rId2"/>
            <a:stretch>
              <a:fillRect l="0" t="-9259" r="0" b="-9259"/>
            </a:stretch>
          </a:blipFill>
        </p:spPr>
      </p:sp>
      <p:sp>
        <p:nvSpPr>
          <p:cNvPr name="Freeform 3" id="3"/>
          <p:cNvSpPr/>
          <p:nvPr/>
        </p:nvSpPr>
        <p:spPr>
          <a:xfrm flipH="false" flipV="false" rot="0">
            <a:off x="138816" y="116392"/>
            <a:ext cx="1308132" cy="1108498"/>
          </a:xfrm>
          <a:custGeom>
            <a:avLst/>
            <a:gdLst/>
            <a:ahLst/>
            <a:cxnLst/>
            <a:rect r="r" b="b" t="t" l="l"/>
            <a:pathLst>
              <a:path h="1108498" w="1308132">
                <a:moveTo>
                  <a:pt x="0" y="0"/>
                </a:moveTo>
                <a:lnTo>
                  <a:pt x="1308132" y="0"/>
                </a:lnTo>
                <a:lnTo>
                  <a:pt x="1308132" y="1108498"/>
                </a:lnTo>
                <a:lnTo>
                  <a:pt x="0" y="1108498"/>
                </a:lnTo>
                <a:lnTo>
                  <a:pt x="0" y="0"/>
                </a:lnTo>
                <a:close/>
              </a:path>
            </a:pathLst>
          </a:custGeom>
          <a:blipFill>
            <a:blip r:embed="rId3"/>
            <a:stretch>
              <a:fillRect l="0" t="0" r="0" b="0"/>
            </a:stretch>
          </a:blipFill>
        </p:spPr>
      </p:sp>
      <p:sp>
        <p:nvSpPr>
          <p:cNvPr name="Freeform 4" id="4"/>
          <p:cNvSpPr/>
          <p:nvPr/>
        </p:nvSpPr>
        <p:spPr>
          <a:xfrm flipH="false" flipV="false" rot="0">
            <a:off x="8610937" y="116392"/>
            <a:ext cx="1518074" cy="787501"/>
          </a:xfrm>
          <a:custGeom>
            <a:avLst/>
            <a:gdLst/>
            <a:ahLst/>
            <a:cxnLst/>
            <a:rect r="r" b="b" t="t" l="l"/>
            <a:pathLst>
              <a:path h="787501" w="1518074">
                <a:moveTo>
                  <a:pt x="0" y="0"/>
                </a:moveTo>
                <a:lnTo>
                  <a:pt x="1518074" y="0"/>
                </a:lnTo>
                <a:lnTo>
                  <a:pt x="1518074" y="787501"/>
                </a:lnTo>
                <a:lnTo>
                  <a:pt x="0" y="787501"/>
                </a:lnTo>
                <a:lnTo>
                  <a:pt x="0" y="0"/>
                </a:lnTo>
                <a:close/>
              </a:path>
            </a:pathLst>
          </a:custGeom>
          <a:blipFill>
            <a:blip r:embed="rId4"/>
            <a:stretch>
              <a:fillRect l="0" t="0" r="0" b="0"/>
            </a:stretch>
          </a:blipFill>
        </p:spPr>
      </p:sp>
      <p:sp>
        <p:nvSpPr>
          <p:cNvPr name="Freeform 5" id="5"/>
          <p:cNvSpPr/>
          <p:nvPr/>
        </p:nvSpPr>
        <p:spPr>
          <a:xfrm flipH="false" flipV="false" rot="0">
            <a:off x="474832" y="15115612"/>
            <a:ext cx="4531114" cy="2622382"/>
          </a:xfrm>
          <a:custGeom>
            <a:avLst/>
            <a:gdLst/>
            <a:ahLst/>
            <a:cxnLst/>
            <a:rect r="r" b="b" t="t" l="l"/>
            <a:pathLst>
              <a:path h="2622382" w="4531114">
                <a:moveTo>
                  <a:pt x="0" y="0"/>
                </a:moveTo>
                <a:lnTo>
                  <a:pt x="4531114" y="0"/>
                </a:lnTo>
                <a:lnTo>
                  <a:pt x="4531114" y="2622382"/>
                </a:lnTo>
                <a:lnTo>
                  <a:pt x="0" y="2622382"/>
                </a:lnTo>
                <a:lnTo>
                  <a:pt x="0" y="0"/>
                </a:lnTo>
                <a:close/>
              </a:path>
            </a:pathLst>
          </a:custGeom>
          <a:blipFill>
            <a:blip r:embed="rId5"/>
            <a:stretch>
              <a:fillRect l="0" t="0" r="0" b="0"/>
            </a:stretch>
          </a:blipFill>
        </p:spPr>
      </p:sp>
      <p:sp>
        <p:nvSpPr>
          <p:cNvPr name="Freeform 6" id="6"/>
          <p:cNvSpPr/>
          <p:nvPr/>
        </p:nvSpPr>
        <p:spPr>
          <a:xfrm flipH="false" flipV="false" rot="0">
            <a:off x="5143500" y="15115612"/>
            <a:ext cx="4570601" cy="2622382"/>
          </a:xfrm>
          <a:custGeom>
            <a:avLst/>
            <a:gdLst/>
            <a:ahLst/>
            <a:cxnLst/>
            <a:rect r="r" b="b" t="t" l="l"/>
            <a:pathLst>
              <a:path h="2622382" w="4570601">
                <a:moveTo>
                  <a:pt x="0" y="0"/>
                </a:moveTo>
                <a:lnTo>
                  <a:pt x="4570601" y="0"/>
                </a:lnTo>
                <a:lnTo>
                  <a:pt x="4570601" y="2622382"/>
                </a:lnTo>
                <a:lnTo>
                  <a:pt x="0" y="2622382"/>
                </a:lnTo>
                <a:lnTo>
                  <a:pt x="0" y="0"/>
                </a:lnTo>
                <a:close/>
              </a:path>
            </a:pathLst>
          </a:custGeom>
          <a:blipFill>
            <a:blip r:embed="rId6"/>
            <a:stretch>
              <a:fillRect l="0" t="0" r="0" b="0"/>
            </a:stretch>
          </a:blipFill>
        </p:spPr>
      </p:sp>
      <p:sp>
        <p:nvSpPr>
          <p:cNvPr name="TextBox 7" id="7"/>
          <p:cNvSpPr txBox="true"/>
          <p:nvPr/>
        </p:nvSpPr>
        <p:spPr>
          <a:xfrm rot="0">
            <a:off x="629344" y="3508908"/>
            <a:ext cx="9028312" cy="11572573"/>
          </a:xfrm>
          <a:prstGeom prst="rect">
            <a:avLst/>
          </a:prstGeom>
        </p:spPr>
        <p:txBody>
          <a:bodyPr anchor="t" rtlCol="false" tIns="0" lIns="0" bIns="0" rIns="0">
            <a:spAutoFit/>
          </a:bodyPr>
          <a:lstStyle/>
          <a:p>
            <a:pPr algn="just" marL="675418" indent="-337709" lvl="1">
              <a:lnSpc>
                <a:spcPts val="4379"/>
              </a:lnSpc>
              <a:buFont typeface="Arial"/>
              <a:buChar char="•"/>
            </a:pPr>
            <a:r>
              <a:rPr lang="en-US" sz="3128">
                <a:solidFill>
                  <a:srgbClr val="222222"/>
                </a:solidFill>
                <a:latin typeface="Canva Sans"/>
                <a:ea typeface="Canva Sans"/>
                <a:cs typeface="Canva Sans"/>
                <a:sym typeface="Canva Sans"/>
              </a:rPr>
              <a:t>The goal of an email spam classifier is to categorize emails as:</a:t>
            </a:r>
          </a:p>
          <a:p>
            <a:pPr algn="just" marL="675418" indent="-337709" lvl="1">
              <a:lnSpc>
                <a:spcPts val="4379"/>
              </a:lnSpc>
              <a:buFont typeface="Arial"/>
              <a:buChar char="•"/>
            </a:pPr>
            <a:r>
              <a:rPr lang="en-US" sz="3128">
                <a:solidFill>
                  <a:srgbClr val="222222"/>
                </a:solidFill>
                <a:latin typeface="Canva Sans"/>
                <a:ea typeface="Canva Sans"/>
                <a:cs typeface="Canva Sans"/>
                <a:sym typeface="Canva Sans"/>
              </a:rPr>
              <a:t>Spam (Unwanted emails, promotional content, phishing emails) or</a:t>
            </a:r>
          </a:p>
          <a:p>
            <a:pPr algn="just" marL="675418" indent="-337709" lvl="1">
              <a:lnSpc>
                <a:spcPts val="4379"/>
              </a:lnSpc>
              <a:buFont typeface="Arial"/>
              <a:buChar char="•"/>
            </a:pPr>
            <a:r>
              <a:rPr lang="en-US" sz="3128">
                <a:solidFill>
                  <a:srgbClr val="222222"/>
                </a:solidFill>
                <a:latin typeface="Canva Sans"/>
                <a:ea typeface="Canva Sans"/>
                <a:cs typeface="Canva Sans"/>
                <a:sym typeface="Canva Sans"/>
              </a:rPr>
              <a:t>Ham (Legitimate, personal, or business-related emails).</a:t>
            </a:r>
          </a:p>
          <a:p>
            <a:pPr algn="just" marL="675418" indent="-337709" lvl="1">
              <a:lnSpc>
                <a:spcPts val="4379"/>
              </a:lnSpc>
              <a:buFont typeface="Arial"/>
              <a:buChar char="•"/>
            </a:pPr>
            <a:r>
              <a:rPr lang="en-US" sz="3128">
                <a:solidFill>
                  <a:srgbClr val="222222"/>
                </a:solidFill>
                <a:latin typeface="Canva Sans"/>
                <a:ea typeface="Canva Sans"/>
                <a:cs typeface="Canva Sans"/>
                <a:sym typeface="Canva Sans"/>
              </a:rPr>
              <a:t>This is a binary classification problem, and Logistic Regression is well-suited for this task because it predicts probabilities that can be converted into binary labels.</a:t>
            </a:r>
          </a:p>
          <a:p>
            <a:pPr algn="just">
              <a:lnSpc>
                <a:spcPts val="4379"/>
              </a:lnSpc>
            </a:pPr>
          </a:p>
          <a:p>
            <a:pPr algn="just" marL="675418" indent="-337709" lvl="1">
              <a:lnSpc>
                <a:spcPts val="4379"/>
              </a:lnSpc>
              <a:buFont typeface="Arial"/>
              <a:buChar char="•"/>
            </a:pPr>
            <a:r>
              <a:rPr lang="en-US" sz="3128">
                <a:solidFill>
                  <a:srgbClr val="222222"/>
                </a:solidFill>
                <a:latin typeface="Canva Sans"/>
                <a:ea typeface="Canva Sans"/>
                <a:cs typeface="Canva Sans"/>
                <a:sym typeface="Canva Sans"/>
              </a:rPr>
              <a:t>Dataset</a:t>
            </a:r>
          </a:p>
          <a:p>
            <a:pPr algn="just" marL="675418" indent="-337709" lvl="1">
              <a:lnSpc>
                <a:spcPts val="4379"/>
              </a:lnSpc>
              <a:buFont typeface="Arial"/>
              <a:buChar char="•"/>
            </a:pPr>
            <a:r>
              <a:rPr lang="en-US" sz="3128">
                <a:solidFill>
                  <a:srgbClr val="222222"/>
                </a:solidFill>
                <a:latin typeface="Canva Sans"/>
                <a:ea typeface="Canva Sans"/>
                <a:cs typeface="Canva Sans"/>
                <a:sym typeface="Canva Sans"/>
              </a:rPr>
              <a:t>Features: Typically, the email content (text) is used as the primary feature.</a:t>
            </a:r>
          </a:p>
          <a:p>
            <a:pPr algn="just" marL="675418" indent="-337709" lvl="1">
              <a:lnSpc>
                <a:spcPts val="4379"/>
              </a:lnSpc>
              <a:buFont typeface="Arial"/>
              <a:buChar char="•"/>
            </a:pPr>
            <a:r>
              <a:rPr lang="en-US" sz="3128">
                <a:solidFill>
                  <a:srgbClr val="222222"/>
                </a:solidFill>
                <a:latin typeface="Canva Sans"/>
                <a:ea typeface="Canva Sans"/>
                <a:cs typeface="Canva Sans"/>
                <a:sym typeface="Canva Sans"/>
              </a:rPr>
              <a:t>Target: Binary labels:</a:t>
            </a:r>
          </a:p>
          <a:p>
            <a:pPr algn="just" marL="675418" indent="-337709" lvl="1">
              <a:lnSpc>
                <a:spcPts val="4379"/>
              </a:lnSpc>
              <a:buFont typeface="Arial"/>
              <a:buChar char="•"/>
            </a:pPr>
            <a:r>
              <a:rPr lang="en-US" sz="3128">
                <a:solidFill>
                  <a:srgbClr val="222222"/>
                </a:solidFill>
                <a:latin typeface="Canva Sans"/>
                <a:ea typeface="Canva Sans"/>
                <a:cs typeface="Canva Sans"/>
                <a:sym typeface="Canva Sans"/>
              </a:rPr>
              <a:t>0 for Spam</a:t>
            </a:r>
          </a:p>
          <a:p>
            <a:pPr algn="just" marL="675418" indent="-337709" lvl="1">
              <a:lnSpc>
                <a:spcPts val="4379"/>
              </a:lnSpc>
              <a:buFont typeface="Arial"/>
              <a:buChar char="•"/>
            </a:pPr>
            <a:r>
              <a:rPr lang="en-US" sz="3128">
                <a:solidFill>
                  <a:srgbClr val="222222"/>
                </a:solidFill>
                <a:latin typeface="Canva Sans"/>
                <a:ea typeface="Canva Sans"/>
                <a:cs typeface="Canva Sans"/>
                <a:sym typeface="Canva Sans"/>
              </a:rPr>
              <a:t>1 for Ham</a:t>
            </a:r>
          </a:p>
          <a:p>
            <a:pPr algn="just" marL="675418" indent="-337709" lvl="1">
              <a:lnSpc>
                <a:spcPts val="4379"/>
              </a:lnSpc>
              <a:buFont typeface="Arial"/>
              <a:buChar char="•"/>
            </a:pPr>
            <a:r>
              <a:rPr lang="en-US" sz="3128">
                <a:solidFill>
                  <a:srgbClr val="222222"/>
                </a:solidFill>
                <a:latin typeface="Canva Sans"/>
                <a:ea typeface="Canva Sans"/>
                <a:cs typeface="Canva Sans"/>
                <a:sym typeface="Canva Sans"/>
              </a:rPr>
              <a:t>Common pre-processing steps include removing duplicates, handling missing values, and encoding categorical labels.</a:t>
            </a:r>
          </a:p>
          <a:p>
            <a:pPr algn="just">
              <a:lnSpc>
                <a:spcPts val="4379"/>
              </a:lnSpc>
            </a:pPr>
          </a:p>
        </p:txBody>
      </p:sp>
      <p:sp>
        <p:nvSpPr>
          <p:cNvPr name="TextBox 8" id="8"/>
          <p:cNvSpPr txBox="true"/>
          <p:nvPr/>
        </p:nvSpPr>
        <p:spPr>
          <a:xfrm rot="0">
            <a:off x="474832" y="1257833"/>
            <a:ext cx="9812168" cy="863600"/>
          </a:xfrm>
          <a:prstGeom prst="rect">
            <a:avLst/>
          </a:prstGeom>
        </p:spPr>
        <p:txBody>
          <a:bodyPr anchor="t" rtlCol="false" tIns="0" lIns="0" bIns="0" rIns="0">
            <a:spAutoFit/>
          </a:bodyPr>
          <a:lstStyle/>
          <a:p>
            <a:pPr algn="l">
              <a:lnSpc>
                <a:spcPts val="7000"/>
              </a:lnSpc>
            </a:pPr>
            <a:r>
              <a:rPr lang="en-US" sz="5000" b="true">
                <a:solidFill>
                  <a:srgbClr val="222222"/>
                </a:solidFill>
                <a:latin typeface="Canva Sans Bold"/>
                <a:ea typeface="Canva Sans Bold"/>
                <a:cs typeface="Canva Sans Bold"/>
                <a:sym typeface="Canva Sans Bold"/>
              </a:rPr>
              <a:t>Machine Learning Project:</a:t>
            </a:r>
          </a:p>
        </p:txBody>
      </p:sp>
      <p:sp>
        <p:nvSpPr>
          <p:cNvPr name="TextBox 9" id="9"/>
          <p:cNvSpPr txBox="true"/>
          <p:nvPr/>
        </p:nvSpPr>
        <p:spPr>
          <a:xfrm rot="0">
            <a:off x="474832" y="2473858"/>
            <a:ext cx="9812168" cy="863600"/>
          </a:xfrm>
          <a:prstGeom prst="rect">
            <a:avLst/>
          </a:prstGeom>
        </p:spPr>
        <p:txBody>
          <a:bodyPr anchor="t" rtlCol="false" tIns="0" lIns="0" bIns="0" rIns="0">
            <a:spAutoFit/>
          </a:bodyPr>
          <a:lstStyle/>
          <a:p>
            <a:pPr algn="l">
              <a:lnSpc>
                <a:spcPts val="7000"/>
              </a:lnSpc>
            </a:pPr>
            <a:r>
              <a:rPr lang="en-US" sz="5000" b="true">
                <a:solidFill>
                  <a:srgbClr val="222222"/>
                </a:solidFill>
                <a:latin typeface="Canva Sans Bold"/>
                <a:ea typeface="Canva Sans Bold"/>
                <a:cs typeface="Canva Sans Bold"/>
                <a:sym typeface="Canva Sans Bold"/>
              </a:rPr>
              <a:t>Email Spam Classifier</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8288000" cy="10287000"/>
          </a:xfrm>
          <a:custGeom>
            <a:avLst/>
            <a:gdLst/>
            <a:ahLst/>
            <a:cxnLst/>
            <a:rect r="r" b="b" t="t" l="l"/>
            <a:pathLst>
              <a:path h="10287000" w="18288000">
                <a:moveTo>
                  <a:pt x="18288000" y="0"/>
                </a:moveTo>
                <a:lnTo>
                  <a:pt x="18288000" y="10287000"/>
                </a:lnTo>
                <a:lnTo>
                  <a:pt x="0" y="10287000"/>
                </a:lnTo>
                <a:lnTo>
                  <a:pt x="0" y="0"/>
                </a:lnTo>
                <a:lnTo>
                  <a:pt x="18288000" y="0"/>
                </a:lnTo>
                <a:close/>
              </a:path>
            </a:pathLst>
          </a:custGeom>
          <a:blipFill>
            <a:blip r:embed="rId2"/>
            <a:stretch>
              <a:fillRect l="0" t="-9259" r="0" b="-9259"/>
            </a:stretch>
          </a:blipFill>
        </p:spPr>
      </p:sp>
      <p:sp>
        <p:nvSpPr>
          <p:cNvPr name="TextBox 3" id="3"/>
          <p:cNvSpPr txBox="true"/>
          <p:nvPr/>
        </p:nvSpPr>
        <p:spPr>
          <a:xfrm rot="0">
            <a:off x="0" y="548354"/>
            <a:ext cx="10287000" cy="2270760"/>
          </a:xfrm>
          <a:prstGeom prst="rect">
            <a:avLst/>
          </a:prstGeom>
        </p:spPr>
        <p:txBody>
          <a:bodyPr anchor="t" rtlCol="false" tIns="0" lIns="0" bIns="0" rIns="0">
            <a:spAutoFit/>
          </a:bodyPr>
          <a:lstStyle/>
          <a:p>
            <a:pPr algn="ctr">
              <a:lnSpc>
                <a:spcPts val="15539"/>
              </a:lnSpc>
            </a:pPr>
            <a:r>
              <a:rPr lang="en-US" sz="11100">
                <a:solidFill>
                  <a:srgbClr val="222222"/>
                </a:solidFill>
                <a:latin typeface="29LT Bukra"/>
                <a:ea typeface="29LT Bukra"/>
                <a:cs typeface="29LT Bukra"/>
                <a:sym typeface="29LT Bukra"/>
              </a:rPr>
              <a:t>Day - 4</a:t>
            </a:r>
          </a:p>
        </p:txBody>
      </p:sp>
      <p:sp>
        <p:nvSpPr>
          <p:cNvPr name="TextBox 4" id="4"/>
          <p:cNvSpPr txBox="true"/>
          <p:nvPr/>
        </p:nvSpPr>
        <p:spPr>
          <a:xfrm rot="0">
            <a:off x="0" y="3711289"/>
            <a:ext cx="10287000" cy="887095"/>
          </a:xfrm>
          <a:prstGeom prst="rect">
            <a:avLst/>
          </a:prstGeom>
        </p:spPr>
        <p:txBody>
          <a:bodyPr anchor="t" rtlCol="false" tIns="0" lIns="0" bIns="0" rIns="0">
            <a:spAutoFit/>
          </a:bodyPr>
          <a:lstStyle/>
          <a:p>
            <a:pPr algn="l">
              <a:lnSpc>
                <a:spcPts val="7279"/>
              </a:lnSpc>
            </a:pPr>
            <a:r>
              <a:rPr lang="en-US" sz="5199" b="true">
                <a:solidFill>
                  <a:srgbClr val="222222"/>
                </a:solidFill>
                <a:latin typeface="Canva Sans Bold"/>
                <a:ea typeface="Canva Sans Bold"/>
                <a:cs typeface="Canva Sans Bold"/>
                <a:sym typeface="Canva Sans Bold"/>
              </a:rPr>
              <a:t>     Key Topics Covered:</a:t>
            </a:r>
          </a:p>
        </p:txBody>
      </p:sp>
      <p:sp>
        <p:nvSpPr>
          <p:cNvPr name="TextBox 5" id="5"/>
          <p:cNvSpPr txBox="true"/>
          <p:nvPr/>
        </p:nvSpPr>
        <p:spPr>
          <a:xfrm rot="0">
            <a:off x="720823" y="4760309"/>
            <a:ext cx="9328761" cy="1180465"/>
          </a:xfrm>
          <a:prstGeom prst="rect">
            <a:avLst/>
          </a:prstGeom>
        </p:spPr>
        <p:txBody>
          <a:bodyPr anchor="t" rtlCol="false" tIns="0" lIns="0" bIns="0" rIns="0">
            <a:spAutoFit/>
          </a:bodyPr>
          <a:lstStyle/>
          <a:p>
            <a:pPr algn="just">
              <a:lnSpc>
                <a:spcPts val="4759"/>
              </a:lnSpc>
            </a:pPr>
            <a:r>
              <a:rPr lang="en-US" sz="3399">
                <a:solidFill>
                  <a:srgbClr val="222222"/>
                </a:solidFill>
                <a:latin typeface="Canva Sans"/>
                <a:ea typeface="Canva Sans"/>
                <a:cs typeface="Canva Sans"/>
                <a:sym typeface="Canva Sans"/>
              </a:rPr>
              <a:t>Introduction to Neural Networks</a:t>
            </a:r>
          </a:p>
          <a:p>
            <a:pPr algn="just">
              <a:lnSpc>
                <a:spcPts val="4759"/>
              </a:lnSpc>
            </a:pPr>
            <a:r>
              <a:rPr lang="en-US" sz="3399">
                <a:solidFill>
                  <a:srgbClr val="222222"/>
                </a:solidFill>
                <a:latin typeface="Canva Sans"/>
                <a:ea typeface="Canva Sans"/>
                <a:cs typeface="Canva Sans"/>
                <a:sym typeface="Canva Sans"/>
              </a:rPr>
              <a:t>Activation Functions</a:t>
            </a:r>
          </a:p>
        </p:txBody>
      </p:sp>
      <p:sp>
        <p:nvSpPr>
          <p:cNvPr name="Freeform 6" id="6"/>
          <p:cNvSpPr/>
          <p:nvPr/>
        </p:nvSpPr>
        <p:spPr>
          <a:xfrm flipH="false" flipV="false" rot="0">
            <a:off x="138816" y="116392"/>
            <a:ext cx="1308132" cy="1108498"/>
          </a:xfrm>
          <a:custGeom>
            <a:avLst/>
            <a:gdLst/>
            <a:ahLst/>
            <a:cxnLst/>
            <a:rect r="r" b="b" t="t" l="l"/>
            <a:pathLst>
              <a:path h="1108498" w="1308132">
                <a:moveTo>
                  <a:pt x="0" y="0"/>
                </a:moveTo>
                <a:lnTo>
                  <a:pt x="1308132" y="0"/>
                </a:lnTo>
                <a:lnTo>
                  <a:pt x="1308132" y="1108498"/>
                </a:lnTo>
                <a:lnTo>
                  <a:pt x="0" y="1108498"/>
                </a:lnTo>
                <a:lnTo>
                  <a:pt x="0" y="0"/>
                </a:lnTo>
                <a:close/>
              </a:path>
            </a:pathLst>
          </a:custGeom>
          <a:blipFill>
            <a:blip r:embed="rId3"/>
            <a:stretch>
              <a:fillRect l="0" t="0" r="0" b="0"/>
            </a:stretch>
          </a:blipFill>
        </p:spPr>
      </p:sp>
      <p:sp>
        <p:nvSpPr>
          <p:cNvPr name="Freeform 7" id="7"/>
          <p:cNvSpPr/>
          <p:nvPr/>
        </p:nvSpPr>
        <p:spPr>
          <a:xfrm flipH="false" flipV="false" rot="0">
            <a:off x="8610937" y="116392"/>
            <a:ext cx="1518074" cy="787501"/>
          </a:xfrm>
          <a:custGeom>
            <a:avLst/>
            <a:gdLst/>
            <a:ahLst/>
            <a:cxnLst/>
            <a:rect r="r" b="b" t="t" l="l"/>
            <a:pathLst>
              <a:path h="787501" w="1518074">
                <a:moveTo>
                  <a:pt x="0" y="0"/>
                </a:moveTo>
                <a:lnTo>
                  <a:pt x="1518074" y="0"/>
                </a:lnTo>
                <a:lnTo>
                  <a:pt x="1518074" y="787501"/>
                </a:lnTo>
                <a:lnTo>
                  <a:pt x="0" y="787501"/>
                </a:lnTo>
                <a:lnTo>
                  <a:pt x="0" y="0"/>
                </a:lnTo>
                <a:close/>
              </a:path>
            </a:pathLst>
          </a:custGeom>
          <a:blipFill>
            <a:blip r:embed="rId4"/>
            <a:stretch>
              <a:fillRect l="0" t="0" r="0" b="0"/>
            </a:stretch>
          </a:blipFill>
        </p:spPr>
      </p:sp>
      <p:sp>
        <p:nvSpPr>
          <p:cNvPr name="TextBox 8" id="8"/>
          <p:cNvSpPr txBox="true"/>
          <p:nvPr/>
        </p:nvSpPr>
        <p:spPr>
          <a:xfrm rot="0">
            <a:off x="237416" y="2714339"/>
            <a:ext cx="9812168" cy="863600"/>
          </a:xfrm>
          <a:prstGeom prst="rect">
            <a:avLst/>
          </a:prstGeom>
        </p:spPr>
        <p:txBody>
          <a:bodyPr anchor="t" rtlCol="false" tIns="0" lIns="0" bIns="0" rIns="0">
            <a:spAutoFit/>
          </a:bodyPr>
          <a:lstStyle/>
          <a:p>
            <a:pPr algn="l">
              <a:lnSpc>
                <a:spcPts val="7000"/>
              </a:lnSpc>
            </a:pPr>
            <a:r>
              <a:rPr lang="en-US" sz="5000" b="true">
                <a:solidFill>
                  <a:srgbClr val="222222"/>
                </a:solidFill>
                <a:latin typeface="Canva Sans Bold"/>
                <a:ea typeface="Canva Sans Bold"/>
                <a:cs typeface="Canva Sans Bold"/>
                <a:sym typeface="Canva Sans Bold"/>
              </a:rPr>
              <a:t>Deep Learning:</a:t>
            </a:r>
          </a:p>
        </p:txBody>
      </p:sp>
      <p:sp>
        <p:nvSpPr>
          <p:cNvPr name="TextBox 9" id="9"/>
          <p:cNvSpPr txBox="true"/>
          <p:nvPr/>
        </p:nvSpPr>
        <p:spPr>
          <a:xfrm rot="0">
            <a:off x="237416" y="6826599"/>
            <a:ext cx="9812168" cy="863600"/>
          </a:xfrm>
          <a:prstGeom prst="rect">
            <a:avLst/>
          </a:prstGeom>
        </p:spPr>
        <p:txBody>
          <a:bodyPr anchor="t" rtlCol="false" tIns="0" lIns="0" bIns="0" rIns="0">
            <a:spAutoFit/>
          </a:bodyPr>
          <a:lstStyle/>
          <a:p>
            <a:pPr algn="l">
              <a:lnSpc>
                <a:spcPts val="7000"/>
              </a:lnSpc>
            </a:pPr>
            <a:r>
              <a:rPr lang="en-US" sz="5000" b="true">
                <a:solidFill>
                  <a:srgbClr val="222222"/>
                </a:solidFill>
                <a:latin typeface="Canva Sans Bold"/>
                <a:ea typeface="Canva Sans Bold"/>
                <a:cs typeface="Canva Sans Bold"/>
                <a:sym typeface="Canva Sans Bold"/>
              </a:rPr>
              <a:t>Deep Learning Project:</a:t>
            </a:r>
          </a:p>
        </p:txBody>
      </p:sp>
      <p:sp>
        <p:nvSpPr>
          <p:cNvPr name="TextBox 10" id="10"/>
          <p:cNvSpPr txBox="true"/>
          <p:nvPr/>
        </p:nvSpPr>
        <p:spPr>
          <a:xfrm rot="0">
            <a:off x="237416" y="7814024"/>
            <a:ext cx="9812168" cy="863600"/>
          </a:xfrm>
          <a:prstGeom prst="rect">
            <a:avLst/>
          </a:prstGeom>
        </p:spPr>
        <p:txBody>
          <a:bodyPr anchor="t" rtlCol="false" tIns="0" lIns="0" bIns="0" rIns="0">
            <a:spAutoFit/>
          </a:bodyPr>
          <a:lstStyle/>
          <a:p>
            <a:pPr algn="l">
              <a:lnSpc>
                <a:spcPts val="7000"/>
              </a:lnSpc>
            </a:pPr>
            <a:r>
              <a:rPr lang="en-US" sz="5000" b="true">
                <a:solidFill>
                  <a:srgbClr val="222222"/>
                </a:solidFill>
                <a:latin typeface="Canva Sans Bold"/>
                <a:ea typeface="Canva Sans Bold"/>
                <a:cs typeface="Canva Sans Bold"/>
                <a:sym typeface="Canva Sans Bold"/>
              </a:rPr>
              <a:t>Hand Digit Recognition:</a:t>
            </a:r>
          </a:p>
        </p:txBody>
      </p:sp>
      <p:sp>
        <p:nvSpPr>
          <p:cNvPr name="TextBox 11" id="11"/>
          <p:cNvSpPr txBox="true"/>
          <p:nvPr/>
        </p:nvSpPr>
        <p:spPr>
          <a:xfrm rot="0">
            <a:off x="237416" y="9077325"/>
            <a:ext cx="9328761" cy="7181215"/>
          </a:xfrm>
          <a:prstGeom prst="rect">
            <a:avLst/>
          </a:prstGeom>
        </p:spPr>
        <p:txBody>
          <a:bodyPr anchor="t" rtlCol="false" tIns="0" lIns="0" bIns="0" rIns="0">
            <a:spAutoFit/>
          </a:bodyPr>
          <a:lstStyle/>
          <a:p>
            <a:pPr algn="just" marL="734059" indent="-367030" lvl="1">
              <a:lnSpc>
                <a:spcPts val="4759"/>
              </a:lnSpc>
              <a:buFont typeface="Arial"/>
              <a:buChar char="•"/>
            </a:pPr>
            <a:r>
              <a:rPr lang="en-US" sz="3399">
                <a:solidFill>
                  <a:srgbClr val="222222"/>
                </a:solidFill>
                <a:latin typeface="Canva Sans"/>
                <a:ea typeface="Canva Sans"/>
                <a:cs typeface="Canva Sans"/>
                <a:sym typeface="Canva Sans"/>
              </a:rPr>
              <a:t>Hand-written digit recognition aims to identify digits (0-9) from images, commonly using the MNIST dataset. </a:t>
            </a:r>
          </a:p>
          <a:p>
            <a:pPr algn="just" marL="734059" indent="-367030" lvl="1">
              <a:lnSpc>
                <a:spcPts val="4759"/>
              </a:lnSpc>
              <a:buFont typeface="Arial"/>
              <a:buChar char="•"/>
            </a:pPr>
            <a:r>
              <a:rPr lang="en-US" sz="3399">
                <a:solidFill>
                  <a:srgbClr val="222222"/>
                </a:solidFill>
                <a:latin typeface="Canva Sans"/>
                <a:ea typeface="Canva Sans"/>
                <a:cs typeface="Canva Sans"/>
                <a:sym typeface="Canva Sans"/>
              </a:rPr>
              <a:t>The process involves normalizing images, building a neural network model with layers like Flatten and Dense, and training it with a loss function such as Sparse Categorical Crossentropy. </a:t>
            </a:r>
          </a:p>
          <a:p>
            <a:pPr algn="just" marL="734059" indent="-367030" lvl="1">
              <a:lnSpc>
                <a:spcPts val="4759"/>
              </a:lnSpc>
              <a:buFont typeface="Arial"/>
              <a:buChar char="•"/>
            </a:pPr>
            <a:r>
              <a:rPr lang="en-US" sz="3399">
                <a:solidFill>
                  <a:srgbClr val="222222"/>
                </a:solidFill>
                <a:latin typeface="Canva Sans"/>
                <a:ea typeface="Canva Sans"/>
                <a:cs typeface="Canva Sans"/>
                <a:sym typeface="Canva Sans"/>
              </a:rPr>
              <a:t>After training, the model is evaluated for accuracy and can be deployed for real-time recognition tasks using libraries like TensorFlow and Keras.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8288000" cy="10287000"/>
          </a:xfrm>
          <a:custGeom>
            <a:avLst/>
            <a:gdLst/>
            <a:ahLst/>
            <a:cxnLst/>
            <a:rect r="r" b="b" t="t" l="l"/>
            <a:pathLst>
              <a:path h="10287000" w="18288000">
                <a:moveTo>
                  <a:pt x="18288000" y="0"/>
                </a:moveTo>
                <a:lnTo>
                  <a:pt x="18288000" y="10287000"/>
                </a:lnTo>
                <a:lnTo>
                  <a:pt x="0" y="10287000"/>
                </a:lnTo>
                <a:lnTo>
                  <a:pt x="0" y="0"/>
                </a:lnTo>
                <a:lnTo>
                  <a:pt x="18288000" y="0"/>
                </a:lnTo>
                <a:close/>
              </a:path>
            </a:pathLst>
          </a:custGeom>
          <a:blipFill>
            <a:blip r:embed="rId2"/>
            <a:stretch>
              <a:fillRect l="0" t="-9259" r="0" b="-9259"/>
            </a:stretch>
          </a:blipFill>
        </p:spPr>
      </p:sp>
      <p:grpSp>
        <p:nvGrpSpPr>
          <p:cNvPr name="Group 3" id="3"/>
          <p:cNvGrpSpPr/>
          <p:nvPr/>
        </p:nvGrpSpPr>
        <p:grpSpPr>
          <a:xfrm rot="5400000">
            <a:off x="2041542" y="4555847"/>
            <a:ext cx="6273861" cy="6636011"/>
            <a:chOff x="0" y="0"/>
            <a:chExt cx="983032" cy="1039777"/>
          </a:xfrm>
        </p:grpSpPr>
        <p:sp>
          <p:nvSpPr>
            <p:cNvPr name="Freeform 4" id="4"/>
            <p:cNvSpPr/>
            <p:nvPr/>
          </p:nvSpPr>
          <p:spPr>
            <a:xfrm flipH="false" flipV="false" rot="0">
              <a:off x="0" y="0"/>
              <a:ext cx="983032" cy="1039777"/>
            </a:xfrm>
            <a:custGeom>
              <a:avLst/>
              <a:gdLst/>
              <a:ahLst/>
              <a:cxnLst/>
              <a:rect r="r" b="b" t="t" l="l"/>
              <a:pathLst>
                <a:path h="1039777" w="983032">
                  <a:moveTo>
                    <a:pt x="0" y="0"/>
                  </a:moveTo>
                  <a:lnTo>
                    <a:pt x="983032" y="0"/>
                  </a:lnTo>
                  <a:lnTo>
                    <a:pt x="983032" y="1039777"/>
                  </a:lnTo>
                  <a:lnTo>
                    <a:pt x="0" y="1039777"/>
                  </a:lnTo>
                  <a:close/>
                </a:path>
              </a:pathLst>
            </a:custGeom>
            <a:solidFill>
              <a:srgbClr val="C3CFC9">
                <a:alpha val="54902"/>
              </a:srgbClr>
            </a:solidFill>
          </p:spPr>
        </p:sp>
        <p:sp>
          <p:nvSpPr>
            <p:cNvPr name="TextBox 5" id="5"/>
            <p:cNvSpPr txBox="true"/>
            <p:nvPr/>
          </p:nvSpPr>
          <p:spPr>
            <a:xfrm>
              <a:off x="0" y="-38100"/>
              <a:ext cx="983032" cy="1077877"/>
            </a:xfrm>
            <a:prstGeom prst="rect">
              <a:avLst/>
            </a:prstGeom>
          </p:spPr>
          <p:txBody>
            <a:bodyPr anchor="ctr" rtlCol="false" tIns="28575" lIns="28575" bIns="28575" rIns="28575"/>
            <a:lstStyle/>
            <a:p>
              <a:pPr algn="ctr">
                <a:lnSpc>
                  <a:spcPts val="1574"/>
                </a:lnSpc>
              </a:pPr>
            </a:p>
          </p:txBody>
        </p:sp>
      </p:grpSp>
      <p:grpSp>
        <p:nvGrpSpPr>
          <p:cNvPr name="Group 6" id="6"/>
          <p:cNvGrpSpPr/>
          <p:nvPr/>
        </p:nvGrpSpPr>
        <p:grpSpPr>
          <a:xfrm rot="2700000">
            <a:off x="2549794" y="5271041"/>
            <a:ext cx="5187412" cy="5187412"/>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C3CFC9">
                <a:alpha val="54902"/>
              </a:srgbClr>
            </a:solidFill>
          </p:spPr>
        </p:sp>
        <p:sp>
          <p:nvSpPr>
            <p:cNvPr name="TextBox 8" id="8"/>
            <p:cNvSpPr txBox="true"/>
            <p:nvPr/>
          </p:nvSpPr>
          <p:spPr>
            <a:xfrm>
              <a:off x="0" y="-38100"/>
              <a:ext cx="812800" cy="850900"/>
            </a:xfrm>
            <a:prstGeom prst="rect">
              <a:avLst/>
            </a:prstGeom>
          </p:spPr>
          <p:txBody>
            <a:bodyPr anchor="ctr" rtlCol="false" tIns="28575" lIns="28575" bIns="28575" rIns="28575"/>
            <a:lstStyle/>
            <a:p>
              <a:pPr algn="ctr">
                <a:lnSpc>
                  <a:spcPts val="1574"/>
                </a:lnSpc>
              </a:pPr>
            </a:p>
          </p:txBody>
        </p:sp>
      </p:grpSp>
      <p:sp>
        <p:nvSpPr>
          <p:cNvPr name="Freeform 9" id="9"/>
          <p:cNvSpPr/>
          <p:nvPr/>
        </p:nvSpPr>
        <p:spPr>
          <a:xfrm flipH="false" flipV="false" rot="0">
            <a:off x="2593380" y="5712907"/>
            <a:ext cx="5100241" cy="4321891"/>
          </a:xfrm>
          <a:custGeom>
            <a:avLst/>
            <a:gdLst/>
            <a:ahLst/>
            <a:cxnLst/>
            <a:rect r="r" b="b" t="t" l="l"/>
            <a:pathLst>
              <a:path h="4321891" w="5100241">
                <a:moveTo>
                  <a:pt x="0" y="0"/>
                </a:moveTo>
                <a:lnTo>
                  <a:pt x="5100240" y="0"/>
                </a:lnTo>
                <a:lnTo>
                  <a:pt x="5100240" y="4321890"/>
                </a:lnTo>
                <a:lnTo>
                  <a:pt x="0" y="4321890"/>
                </a:lnTo>
                <a:lnTo>
                  <a:pt x="0" y="0"/>
                </a:lnTo>
                <a:close/>
              </a:path>
            </a:pathLst>
          </a:custGeom>
          <a:blipFill>
            <a:blip r:embed="rId3"/>
            <a:stretch>
              <a:fillRect l="0" t="0" r="0" b="0"/>
            </a:stretch>
          </a:blipFill>
        </p:spPr>
      </p:sp>
      <p:sp>
        <p:nvSpPr>
          <p:cNvPr name="TextBox 10" id="10"/>
          <p:cNvSpPr txBox="true"/>
          <p:nvPr/>
        </p:nvSpPr>
        <p:spPr>
          <a:xfrm rot="0">
            <a:off x="606039" y="828675"/>
            <a:ext cx="9074923" cy="2539365"/>
          </a:xfrm>
          <a:prstGeom prst="rect">
            <a:avLst/>
          </a:prstGeom>
        </p:spPr>
        <p:txBody>
          <a:bodyPr anchor="t" rtlCol="false" tIns="0" lIns="0" bIns="0" rIns="0">
            <a:spAutoFit/>
          </a:bodyPr>
          <a:lstStyle/>
          <a:p>
            <a:pPr algn="ctr">
              <a:lnSpc>
                <a:spcPts val="8880"/>
              </a:lnSpc>
            </a:pPr>
            <a:r>
              <a:rPr lang="en-US" sz="8000" spc="528">
                <a:solidFill>
                  <a:srgbClr val="222222"/>
                </a:solidFill>
                <a:latin typeface="29LT Bukra"/>
                <a:ea typeface="29LT Bukra"/>
                <a:cs typeface="29LT Bukra"/>
                <a:sym typeface="29LT Bukra"/>
              </a:rPr>
              <a:t>ABOUT </a:t>
            </a:r>
          </a:p>
          <a:p>
            <a:pPr algn="ctr">
              <a:lnSpc>
                <a:spcPts val="8880"/>
              </a:lnSpc>
            </a:pPr>
            <a:r>
              <a:rPr lang="en-US" sz="8000" spc="528">
                <a:solidFill>
                  <a:srgbClr val="222222"/>
                </a:solidFill>
                <a:latin typeface="29LT Bukra"/>
                <a:ea typeface="29LT Bukra"/>
                <a:cs typeface="29LT Bukra"/>
                <a:sym typeface="29LT Bukra"/>
              </a:rPr>
              <a:t>CEREBRATECH</a:t>
            </a:r>
          </a:p>
        </p:txBody>
      </p:sp>
      <p:sp>
        <p:nvSpPr>
          <p:cNvPr name="TextBox 11" id="11"/>
          <p:cNvSpPr txBox="true"/>
          <p:nvPr/>
        </p:nvSpPr>
        <p:spPr>
          <a:xfrm rot="0">
            <a:off x="606039" y="11742233"/>
            <a:ext cx="8652261" cy="6245225"/>
          </a:xfrm>
          <a:prstGeom prst="rect">
            <a:avLst/>
          </a:prstGeom>
        </p:spPr>
        <p:txBody>
          <a:bodyPr anchor="t" rtlCol="false" tIns="0" lIns="0" bIns="0" rIns="0">
            <a:spAutoFit/>
          </a:bodyPr>
          <a:lstStyle/>
          <a:p>
            <a:pPr algn="just" marL="755651" indent="-377825" lvl="1">
              <a:lnSpc>
                <a:spcPts val="4900"/>
              </a:lnSpc>
              <a:buFont typeface="Arial"/>
              <a:buChar char="•"/>
            </a:pPr>
            <a:r>
              <a:rPr lang="en-US" sz="3500">
                <a:solidFill>
                  <a:srgbClr val="222222"/>
                </a:solidFill>
                <a:latin typeface="Times New Roman"/>
                <a:ea typeface="Times New Roman"/>
                <a:cs typeface="Times New Roman"/>
                <a:sym typeface="Times New Roman"/>
              </a:rPr>
              <a:t>"We’re thrilled to have you onboard as part of our growing community. Together, let’s innovate, learn, and build solutions for tomorrow!"</a:t>
            </a:r>
          </a:p>
          <a:p>
            <a:pPr algn="just" marL="755651" indent="-377825" lvl="1">
              <a:lnSpc>
                <a:spcPts val="4900"/>
              </a:lnSpc>
              <a:buFont typeface="Arial"/>
              <a:buChar char="•"/>
            </a:pPr>
            <a:r>
              <a:rPr lang="en-US" sz="3500">
                <a:solidFill>
                  <a:srgbClr val="222222"/>
                </a:solidFill>
                <a:latin typeface="Times New Roman"/>
                <a:ea typeface="Times New Roman"/>
                <a:cs typeface="Times New Roman"/>
                <a:sym typeface="Times New Roman"/>
              </a:rPr>
              <a:t>"Cerebra Tech is a dynamic startup specializing in developing end-to-end projects using modern technologies.“</a:t>
            </a:r>
          </a:p>
          <a:p>
            <a:pPr algn="just" marL="755651" indent="-377825" lvl="1">
              <a:lnSpc>
                <a:spcPts val="4900"/>
              </a:lnSpc>
              <a:buFont typeface="Arial"/>
              <a:buChar char="•"/>
            </a:pPr>
            <a:r>
              <a:rPr lang="en-US" sz="3500">
                <a:solidFill>
                  <a:srgbClr val="222222"/>
                </a:solidFill>
                <a:latin typeface="Times New Roman"/>
                <a:ea typeface="Times New Roman"/>
                <a:cs typeface="Times New Roman"/>
                <a:sym typeface="Times New Roman"/>
              </a:rPr>
              <a:t>"Our mission is to deliver impactful solutions while fostering a culture of innovation and continuous learning."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8288000" cy="10287000"/>
          </a:xfrm>
          <a:custGeom>
            <a:avLst/>
            <a:gdLst/>
            <a:ahLst/>
            <a:cxnLst/>
            <a:rect r="r" b="b" t="t" l="l"/>
            <a:pathLst>
              <a:path h="10287000" w="18288000">
                <a:moveTo>
                  <a:pt x="18288000" y="0"/>
                </a:moveTo>
                <a:lnTo>
                  <a:pt x="18288000" y="10287000"/>
                </a:lnTo>
                <a:lnTo>
                  <a:pt x="0" y="10287000"/>
                </a:lnTo>
                <a:lnTo>
                  <a:pt x="0" y="0"/>
                </a:lnTo>
                <a:lnTo>
                  <a:pt x="18288000" y="0"/>
                </a:lnTo>
                <a:close/>
              </a:path>
            </a:pathLst>
          </a:custGeom>
          <a:blipFill>
            <a:blip r:embed="rId2"/>
            <a:stretch>
              <a:fillRect l="0" t="-9259" r="0" b="-9259"/>
            </a:stretch>
          </a:blipFill>
        </p:spPr>
      </p:sp>
      <p:sp>
        <p:nvSpPr>
          <p:cNvPr name="TextBox 3" id="3"/>
          <p:cNvSpPr txBox="true"/>
          <p:nvPr/>
        </p:nvSpPr>
        <p:spPr>
          <a:xfrm rot="0">
            <a:off x="909547" y="447675"/>
            <a:ext cx="8925257" cy="2270760"/>
          </a:xfrm>
          <a:prstGeom prst="rect">
            <a:avLst/>
          </a:prstGeom>
        </p:spPr>
        <p:txBody>
          <a:bodyPr anchor="t" rtlCol="false" tIns="0" lIns="0" bIns="0" rIns="0">
            <a:spAutoFit/>
          </a:bodyPr>
          <a:lstStyle/>
          <a:p>
            <a:pPr algn="ctr">
              <a:lnSpc>
                <a:spcPts val="15539"/>
              </a:lnSpc>
            </a:pPr>
            <a:r>
              <a:rPr lang="en-US" sz="11100">
                <a:solidFill>
                  <a:srgbClr val="222222"/>
                </a:solidFill>
                <a:latin typeface="29LT Bukra"/>
                <a:ea typeface="29LT Bukra"/>
                <a:cs typeface="29LT Bukra"/>
                <a:sym typeface="29LT Bukra"/>
              </a:rPr>
              <a:t>Day - 1</a:t>
            </a:r>
          </a:p>
        </p:txBody>
      </p:sp>
      <p:sp>
        <p:nvSpPr>
          <p:cNvPr name="Freeform 4" id="4"/>
          <p:cNvSpPr/>
          <p:nvPr/>
        </p:nvSpPr>
        <p:spPr>
          <a:xfrm flipH="false" flipV="false" rot="0">
            <a:off x="138816" y="116392"/>
            <a:ext cx="1308132" cy="1108498"/>
          </a:xfrm>
          <a:custGeom>
            <a:avLst/>
            <a:gdLst/>
            <a:ahLst/>
            <a:cxnLst/>
            <a:rect r="r" b="b" t="t" l="l"/>
            <a:pathLst>
              <a:path h="1108498" w="1308132">
                <a:moveTo>
                  <a:pt x="0" y="0"/>
                </a:moveTo>
                <a:lnTo>
                  <a:pt x="1308132" y="0"/>
                </a:lnTo>
                <a:lnTo>
                  <a:pt x="1308132" y="1108498"/>
                </a:lnTo>
                <a:lnTo>
                  <a:pt x="0" y="1108498"/>
                </a:lnTo>
                <a:lnTo>
                  <a:pt x="0" y="0"/>
                </a:lnTo>
                <a:close/>
              </a:path>
            </a:pathLst>
          </a:custGeom>
          <a:blipFill>
            <a:blip r:embed="rId3"/>
            <a:stretch>
              <a:fillRect l="0" t="0" r="0" b="0"/>
            </a:stretch>
          </a:blipFill>
        </p:spPr>
      </p:sp>
      <p:sp>
        <p:nvSpPr>
          <p:cNvPr name="Freeform 5" id="5"/>
          <p:cNvSpPr/>
          <p:nvPr/>
        </p:nvSpPr>
        <p:spPr>
          <a:xfrm flipH="false" flipV="false" rot="0">
            <a:off x="8610937" y="116392"/>
            <a:ext cx="1518074" cy="787501"/>
          </a:xfrm>
          <a:custGeom>
            <a:avLst/>
            <a:gdLst/>
            <a:ahLst/>
            <a:cxnLst/>
            <a:rect r="r" b="b" t="t" l="l"/>
            <a:pathLst>
              <a:path h="787501" w="1518074">
                <a:moveTo>
                  <a:pt x="0" y="0"/>
                </a:moveTo>
                <a:lnTo>
                  <a:pt x="1518074" y="0"/>
                </a:lnTo>
                <a:lnTo>
                  <a:pt x="1518074" y="787501"/>
                </a:lnTo>
                <a:lnTo>
                  <a:pt x="0" y="787501"/>
                </a:lnTo>
                <a:lnTo>
                  <a:pt x="0" y="0"/>
                </a:lnTo>
                <a:close/>
              </a:path>
            </a:pathLst>
          </a:custGeom>
          <a:blipFill>
            <a:blip r:embed="rId4"/>
            <a:stretch>
              <a:fillRect l="0" t="0" r="0" b="0"/>
            </a:stretch>
          </a:blipFill>
        </p:spPr>
      </p:sp>
      <p:sp>
        <p:nvSpPr>
          <p:cNvPr name="TextBox 6" id="6"/>
          <p:cNvSpPr txBox="true"/>
          <p:nvPr/>
        </p:nvSpPr>
        <p:spPr>
          <a:xfrm rot="0">
            <a:off x="707795" y="4820634"/>
            <a:ext cx="9328761" cy="2380615"/>
          </a:xfrm>
          <a:prstGeom prst="rect">
            <a:avLst/>
          </a:prstGeom>
        </p:spPr>
        <p:txBody>
          <a:bodyPr anchor="t" rtlCol="false" tIns="0" lIns="0" bIns="0" rIns="0">
            <a:spAutoFit/>
          </a:bodyPr>
          <a:lstStyle/>
          <a:p>
            <a:pPr algn="just">
              <a:lnSpc>
                <a:spcPts val="4759"/>
              </a:lnSpc>
            </a:pPr>
            <a:r>
              <a:rPr lang="en-US" sz="3399">
                <a:solidFill>
                  <a:srgbClr val="222222"/>
                </a:solidFill>
                <a:latin typeface="Canva Sans"/>
                <a:ea typeface="Canva Sans"/>
                <a:cs typeface="Canva Sans"/>
                <a:sym typeface="Canva Sans"/>
              </a:rPr>
              <a:t>The entire Python programming course was covered in one intensive session. The experience was engaging and insightful, making it easy to grasp the concepts quickly.</a:t>
            </a:r>
          </a:p>
        </p:txBody>
      </p:sp>
      <p:sp>
        <p:nvSpPr>
          <p:cNvPr name="TextBox 7" id="7"/>
          <p:cNvSpPr txBox="true"/>
          <p:nvPr/>
        </p:nvSpPr>
        <p:spPr>
          <a:xfrm rot="0">
            <a:off x="0" y="3819239"/>
            <a:ext cx="10287000" cy="887095"/>
          </a:xfrm>
          <a:prstGeom prst="rect">
            <a:avLst/>
          </a:prstGeom>
        </p:spPr>
        <p:txBody>
          <a:bodyPr anchor="t" rtlCol="false" tIns="0" lIns="0" bIns="0" rIns="0">
            <a:spAutoFit/>
          </a:bodyPr>
          <a:lstStyle/>
          <a:p>
            <a:pPr algn="l">
              <a:lnSpc>
                <a:spcPts val="7279"/>
              </a:lnSpc>
            </a:pPr>
            <a:r>
              <a:rPr lang="en-US" sz="5199" b="true">
                <a:solidFill>
                  <a:srgbClr val="222222"/>
                </a:solidFill>
                <a:latin typeface="Canva Sans Bold"/>
                <a:ea typeface="Canva Sans Bold"/>
                <a:cs typeface="Canva Sans Bold"/>
                <a:sym typeface="Canva Sans Bold"/>
              </a:rPr>
              <a:t>     Overview:</a:t>
            </a:r>
          </a:p>
        </p:txBody>
      </p:sp>
      <p:sp>
        <p:nvSpPr>
          <p:cNvPr name="TextBox 8" id="8"/>
          <p:cNvSpPr txBox="true"/>
          <p:nvPr/>
        </p:nvSpPr>
        <p:spPr>
          <a:xfrm rot="0">
            <a:off x="0" y="7665364"/>
            <a:ext cx="10287000" cy="1780540"/>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Assignments: </a:t>
            </a:r>
            <a:r>
              <a:rPr lang="en-US" sz="3399">
                <a:solidFill>
                  <a:srgbClr val="222222"/>
                </a:solidFill>
                <a:latin typeface="Canva Sans"/>
                <a:ea typeface="Canva Sans"/>
                <a:cs typeface="Canva Sans"/>
                <a:sym typeface="Canva Sans"/>
              </a:rPr>
              <a:t>Worked on 13 hands-on assignments designed to cover all major Python topics comprehensively.</a:t>
            </a:r>
          </a:p>
        </p:txBody>
      </p:sp>
      <p:sp>
        <p:nvSpPr>
          <p:cNvPr name="TextBox 9" id="9"/>
          <p:cNvSpPr txBox="true"/>
          <p:nvPr/>
        </p:nvSpPr>
        <p:spPr>
          <a:xfrm rot="0">
            <a:off x="-338145" y="2832274"/>
            <a:ext cx="10963290" cy="863600"/>
          </a:xfrm>
          <a:prstGeom prst="rect">
            <a:avLst/>
          </a:prstGeom>
        </p:spPr>
        <p:txBody>
          <a:bodyPr anchor="t" rtlCol="false" tIns="0" lIns="0" bIns="0" rIns="0">
            <a:spAutoFit/>
          </a:bodyPr>
          <a:lstStyle/>
          <a:p>
            <a:pPr algn="ctr">
              <a:lnSpc>
                <a:spcPts val="7000"/>
              </a:lnSpc>
            </a:pPr>
            <a:r>
              <a:rPr lang="en-US" sz="5000" b="true">
                <a:solidFill>
                  <a:srgbClr val="222222"/>
                </a:solidFill>
                <a:latin typeface="Canva Sans Bold"/>
                <a:ea typeface="Canva Sans Bold"/>
                <a:cs typeface="Canva Sans Bold"/>
                <a:sym typeface="Canva Sans Bold"/>
              </a:rPr>
              <a:t>Python Programming Bootcamp</a:t>
            </a:r>
          </a:p>
        </p:txBody>
      </p:sp>
      <p:sp>
        <p:nvSpPr>
          <p:cNvPr name="TextBox 10" id="10"/>
          <p:cNvSpPr txBox="true"/>
          <p:nvPr/>
        </p:nvSpPr>
        <p:spPr>
          <a:xfrm rot="0">
            <a:off x="0" y="9912629"/>
            <a:ext cx="10287000" cy="7781290"/>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Key Topics Covered:</a:t>
            </a:r>
          </a:p>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Basics of Python: </a:t>
            </a:r>
            <a:r>
              <a:rPr lang="en-US" sz="3399">
                <a:solidFill>
                  <a:srgbClr val="222222"/>
                </a:solidFill>
                <a:latin typeface="Canva Sans"/>
                <a:ea typeface="Canva Sans"/>
                <a:cs typeface="Canva Sans"/>
                <a:sym typeface="Canva Sans"/>
              </a:rPr>
              <a:t>Variables, data types, and operators.</a:t>
            </a:r>
          </a:p>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Control Flow:</a:t>
            </a:r>
            <a:r>
              <a:rPr lang="en-US" sz="3399">
                <a:solidFill>
                  <a:srgbClr val="222222"/>
                </a:solidFill>
                <a:latin typeface="Canva Sans"/>
                <a:ea typeface="Canva Sans"/>
                <a:cs typeface="Canva Sans"/>
                <a:sym typeface="Canva Sans"/>
              </a:rPr>
              <a:t> If-else statements, loops, and nested constructs.</a:t>
            </a:r>
          </a:p>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Functions: </a:t>
            </a:r>
            <a:r>
              <a:rPr lang="en-US" sz="3399">
                <a:solidFill>
                  <a:srgbClr val="222222"/>
                </a:solidFill>
                <a:latin typeface="Canva Sans"/>
                <a:ea typeface="Canva Sans"/>
                <a:cs typeface="Canva Sans"/>
                <a:sym typeface="Canva Sans"/>
              </a:rPr>
              <a:t>Creating reusable code blocks and working with parameters.</a:t>
            </a:r>
          </a:p>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Data Structures:</a:t>
            </a:r>
            <a:r>
              <a:rPr lang="en-US" sz="3399">
                <a:solidFill>
                  <a:srgbClr val="222222"/>
                </a:solidFill>
                <a:latin typeface="Canva Sans"/>
                <a:ea typeface="Canva Sans"/>
                <a:cs typeface="Canva Sans"/>
                <a:sym typeface="Canva Sans"/>
              </a:rPr>
              <a:t> Lists, tuples, dictionaries, and sets.</a:t>
            </a:r>
          </a:p>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Object-Oriented Programming (OOP): </a:t>
            </a:r>
            <a:r>
              <a:rPr lang="en-US" sz="3399">
                <a:solidFill>
                  <a:srgbClr val="222222"/>
                </a:solidFill>
                <a:latin typeface="Canva Sans"/>
                <a:ea typeface="Canva Sans"/>
                <a:cs typeface="Canva Sans"/>
                <a:sym typeface="Canva Sans"/>
              </a:rPr>
              <a:t>Classes, objects, inheritance, and polymorphism.</a:t>
            </a:r>
          </a:p>
          <a:p>
            <a:pPr algn="l">
              <a:lnSpc>
                <a:spcPts val="475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8288000" cy="10287000"/>
          </a:xfrm>
          <a:custGeom>
            <a:avLst/>
            <a:gdLst/>
            <a:ahLst/>
            <a:cxnLst/>
            <a:rect r="r" b="b" t="t" l="l"/>
            <a:pathLst>
              <a:path h="10287000" w="18288000">
                <a:moveTo>
                  <a:pt x="18288000" y="0"/>
                </a:moveTo>
                <a:lnTo>
                  <a:pt x="18288000" y="10287000"/>
                </a:lnTo>
                <a:lnTo>
                  <a:pt x="0" y="10287000"/>
                </a:lnTo>
                <a:lnTo>
                  <a:pt x="0" y="0"/>
                </a:lnTo>
                <a:lnTo>
                  <a:pt x="18288000" y="0"/>
                </a:lnTo>
                <a:close/>
              </a:path>
            </a:pathLst>
          </a:custGeom>
          <a:blipFill>
            <a:blip r:embed="rId2"/>
            <a:stretch>
              <a:fillRect l="0" t="-9259" r="0" b="-9259"/>
            </a:stretch>
          </a:blipFill>
        </p:spPr>
      </p:sp>
      <p:sp>
        <p:nvSpPr>
          <p:cNvPr name="TextBox 3" id="3"/>
          <p:cNvSpPr txBox="true"/>
          <p:nvPr/>
        </p:nvSpPr>
        <p:spPr>
          <a:xfrm rot="0">
            <a:off x="707795" y="367379"/>
            <a:ext cx="8925257" cy="2270760"/>
          </a:xfrm>
          <a:prstGeom prst="rect">
            <a:avLst/>
          </a:prstGeom>
        </p:spPr>
        <p:txBody>
          <a:bodyPr anchor="t" rtlCol="false" tIns="0" lIns="0" bIns="0" rIns="0">
            <a:spAutoFit/>
          </a:bodyPr>
          <a:lstStyle/>
          <a:p>
            <a:pPr algn="ctr">
              <a:lnSpc>
                <a:spcPts val="15539"/>
              </a:lnSpc>
            </a:pPr>
            <a:r>
              <a:rPr lang="en-US" sz="11100">
                <a:solidFill>
                  <a:srgbClr val="222222"/>
                </a:solidFill>
                <a:latin typeface="29LT Bukra"/>
                <a:ea typeface="29LT Bukra"/>
                <a:cs typeface="29LT Bukra"/>
                <a:sym typeface="29LT Bukra"/>
              </a:rPr>
              <a:t>Day - 2</a:t>
            </a:r>
          </a:p>
        </p:txBody>
      </p:sp>
      <p:sp>
        <p:nvSpPr>
          <p:cNvPr name="TextBox 4" id="4"/>
          <p:cNvSpPr txBox="true"/>
          <p:nvPr/>
        </p:nvSpPr>
        <p:spPr>
          <a:xfrm rot="0">
            <a:off x="707795" y="2495264"/>
            <a:ext cx="8925257" cy="1238250"/>
          </a:xfrm>
          <a:prstGeom prst="rect">
            <a:avLst/>
          </a:prstGeom>
        </p:spPr>
        <p:txBody>
          <a:bodyPr anchor="t" rtlCol="false" tIns="0" lIns="0" bIns="0" rIns="0">
            <a:spAutoFit/>
          </a:bodyPr>
          <a:lstStyle/>
          <a:p>
            <a:pPr algn="ctr">
              <a:lnSpc>
                <a:spcPts val="8400"/>
              </a:lnSpc>
            </a:pPr>
            <a:r>
              <a:rPr lang="en-US" sz="6000">
                <a:solidFill>
                  <a:srgbClr val="222222"/>
                </a:solidFill>
                <a:latin typeface="29LT Bukra"/>
                <a:ea typeface="29LT Bukra"/>
                <a:cs typeface="29LT Bukra"/>
                <a:sym typeface="29LT Bukra"/>
              </a:rPr>
              <a:t>mysql</a:t>
            </a:r>
          </a:p>
        </p:txBody>
      </p:sp>
      <p:sp>
        <p:nvSpPr>
          <p:cNvPr name="TextBox 5" id="5"/>
          <p:cNvSpPr txBox="true"/>
          <p:nvPr/>
        </p:nvSpPr>
        <p:spPr>
          <a:xfrm rot="0">
            <a:off x="707795" y="4820634"/>
            <a:ext cx="9328761" cy="1780540"/>
          </a:xfrm>
          <a:prstGeom prst="rect">
            <a:avLst/>
          </a:prstGeom>
        </p:spPr>
        <p:txBody>
          <a:bodyPr anchor="t" rtlCol="false" tIns="0" lIns="0" bIns="0" rIns="0">
            <a:spAutoFit/>
          </a:bodyPr>
          <a:lstStyle/>
          <a:p>
            <a:pPr algn="just">
              <a:lnSpc>
                <a:spcPts val="4759"/>
              </a:lnSpc>
            </a:pPr>
            <a:r>
              <a:rPr lang="en-US" sz="3399">
                <a:solidFill>
                  <a:srgbClr val="222222"/>
                </a:solidFill>
                <a:latin typeface="Canva Sans"/>
                <a:ea typeface="Canva Sans"/>
                <a:cs typeface="Canva Sans"/>
                <a:sym typeface="Canva Sans"/>
              </a:rPr>
              <a:t>Focuse</a:t>
            </a:r>
            <a:r>
              <a:rPr lang="en-US" sz="3399">
                <a:solidFill>
                  <a:srgbClr val="222222"/>
                </a:solidFill>
                <a:latin typeface="Canva Sans"/>
                <a:ea typeface="Canva Sans"/>
                <a:cs typeface="Canva Sans"/>
                <a:sym typeface="Canva Sans"/>
              </a:rPr>
              <a:t>d on understanding MySQL and its usage for managing relational databases.</a:t>
            </a:r>
          </a:p>
          <a:p>
            <a:pPr algn="just">
              <a:lnSpc>
                <a:spcPts val="4759"/>
              </a:lnSpc>
            </a:pPr>
          </a:p>
        </p:txBody>
      </p:sp>
      <p:sp>
        <p:nvSpPr>
          <p:cNvPr name="TextBox 6" id="6"/>
          <p:cNvSpPr txBox="true"/>
          <p:nvPr/>
        </p:nvSpPr>
        <p:spPr>
          <a:xfrm rot="0">
            <a:off x="0" y="3819239"/>
            <a:ext cx="10287000" cy="887095"/>
          </a:xfrm>
          <a:prstGeom prst="rect">
            <a:avLst/>
          </a:prstGeom>
        </p:spPr>
        <p:txBody>
          <a:bodyPr anchor="t" rtlCol="false" tIns="0" lIns="0" bIns="0" rIns="0">
            <a:spAutoFit/>
          </a:bodyPr>
          <a:lstStyle/>
          <a:p>
            <a:pPr algn="l">
              <a:lnSpc>
                <a:spcPts val="7279"/>
              </a:lnSpc>
            </a:pPr>
            <a:r>
              <a:rPr lang="en-US" sz="5199" b="true">
                <a:solidFill>
                  <a:srgbClr val="222222"/>
                </a:solidFill>
                <a:latin typeface="Canva Sans Bold"/>
                <a:ea typeface="Canva Sans Bold"/>
                <a:cs typeface="Canva Sans Bold"/>
                <a:sym typeface="Canva Sans Bold"/>
              </a:rPr>
              <a:t>     Overview:</a:t>
            </a:r>
          </a:p>
        </p:txBody>
      </p:sp>
      <p:sp>
        <p:nvSpPr>
          <p:cNvPr name="TextBox 7" id="7"/>
          <p:cNvSpPr txBox="true"/>
          <p:nvPr/>
        </p:nvSpPr>
        <p:spPr>
          <a:xfrm rot="0">
            <a:off x="0" y="6110001"/>
            <a:ext cx="10287000" cy="887095"/>
          </a:xfrm>
          <a:prstGeom prst="rect">
            <a:avLst/>
          </a:prstGeom>
        </p:spPr>
        <p:txBody>
          <a:bodyPr anchor="t" rtlCol="false" tIns="0" lIns="0" bIns="0" rIns="0">
            <a:spAutoFit/>
          </a:bodyPr>
          <a:lstStyle/>
          <a:p>
            <a:pPr algn="l">
              <a:lnSpc>
                <a:spcPts val="7279"/>
              </a:lnSpc>
            </a:pPr>
            <a:r>
              <a:rPr lang="en-US" sz="5199" b="true">
                <a:solidFill>
                  <a:srgbClr val="222222"/>
                </a:solidFill>
                <a:latin typeface="Canva Sans Bold"/>
                <a:ea typeface="Canva Sans Bold"/>
                <a:cs typeface="Canva Sans Bold"/>
                <a:sym typeface="Canva Sans Bold"/>
              </a:rPr>
              <a:t>     Work done:</a:t>
            </a:r>
          </a:p>
        </p:txBody>
      </p:sp>
      <p:sp>
        <p:nvSpPr>
          <p:cNvPr name="TextBox 8" id="8"/>
          <p:cNvSpPr txBox="true"/>
          <p:nvPr/>
        </p:nvSpPr>
        <p:spPr>
          <a:xfrm rot="0">
            <a:off x="0" y="7111396"/>
            <a:ext cx="10287000" cy="3580765"/>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Learned MySQL Fundamentals:</a:t>
            </a:r>
            <a:r>
              <a:rPr lang="en-US" sz="3399">
                <a:solidFill>
                  <a:srgbClr val="222222"/>
                </a:solidFill>
                <a:latin typeface="Canva Sans"/>
                <a:ea typeface="Canva Sans"/>
                <a:cs typeface="Canva Sans"/>
                <a:sym typeface="Canva Sans"/>
              </a:rPr>
              <a:t> Covered basic SQL operations such as SELECT, INSERT, UPDATE, DELETE, and JOIN, as well as understanding database schema, normalization, and relationships between tables.</a:t>
            </a:r>
          </a:p>
        </p:txBody>
      </p:sp>
      <p:sp>
        <p:nvSpPr>
          <p:cNvPr name="TextBox 9" id="9"/>
          <p:cNvSpPr txBox="true"/>
          <p:nvPr/>
        </p:nvSpPr>
        <p:spPr>
          <a:xfrm rot="0">
            <a:off x="0" y="10806461"/>
            <a:ext cx="10287000" cy="2980690"/>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Practice Questions: </a:t>
            </a:r>
            <a:r>
              <a:rPr lang="en-US" sz="3399">
                <a:solidFill>
                  <a:srgbClr val="222222"/>
                </a:solidFill>
                <a:latin typeface="Canva Sans"/>
                <a:ea typeface="Canva Sans"/>
                <a:cs typeface="Canva Sans"/>
                <a:sym typeface="Canva Sans"/>
              </a:rPr>
              <a:t>Completed 100 practice interview questions to solidify the concepts of MySQL. These questions helped in mastering query writing, database manipulation, and data retrieval techniques.</a:t>
            </a:r>
          </a:p>
        </p:txBody>
      </p:sp>
      <p:sp>
        <p:nvSpPr>
          <p:cNvPr name="TextBox 10" id="10"/>
          <p:cNvSpPr txBox="true"/>
          <p:nvPr/>
        </p:nvSpPr>
        <p:spPr>
          <a:xfrm rot="0">
            <a:off x="0" y="13901451"/>
            <a:ext cx="10287000" cy="4180840"/>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Solved 50 Challenging Questions: </a:t>
            </a:r>
            <a:r>
              <a:rPr lang="en-US" sz="3399">
                <a:solidFill>
                  <a:srgbClr val="222222"/>
                </a:solidFill>
                <a:latin typeface="Canva Sans"/>
                <a:ea typeface="Canva Sans"/>
                <a:cs typeface="Canva Sans"/>
                <a:sym typeface="Canva Sans"/>
              </a:rPr>
              <a:t>Tackled 50 questions from the training, applying advanced SQL concepts like subqueries, indexing, complex joins, and aggregate functions. This hands-on practice improved the ability to write efficient SQL queries and troubleshoot database-related issues.</a:t>
            </a:r>
          </a:p>
        </p:txBody>
      </p:sp>
      <p:sp>
        <p:nvSpPr>
          <p:cNvPr name="Freeform 11" id="11"/>
          <p:cNvSpPr/>
          <p:nvPr/>
        </p:nvSpPr>
        <p:spPr>
          <a:xfrm flipH="false" flipV="false" rot="0">
            <a:off x="138816" y="116392"/>
            <a:ext cx="1308132" cy="1108498"/>
          </a:xfrm>
          <a:custGeom>
            <a:avLst/>
            <a:gdLst/>
            <a:ahLst/>
            <a:cxnLst/>
            <a:rect r="r" b="b" t="t" l="l"/>
            <a:pathLst>
              <a:path h="1108498" w="1308132">
                <a:moveTo>
                  <a:pt x="0" y="0"/>
                </a:moveTo>
                <a:lnTo>
                  <a:pt x="1308132" y="0"/>
                </a:lnTo>
                <a:lnTo>
                  <a:pt x="1308132" y="1108498"/>
                </a:lnTo>
                <a:lnTo>
                  <a:pt x="0" y="1108498"/>
                </a:lnTo>
                <a:lnTo>
                  <a:pt x="0" y="0"/>
                </a:lnTo>
                <a:close/>
              </a:path>
            </a:pathLst>
          </a:custGeom>
          <a:blipFill>
            <a:blip r:embed="rId3"/>
            <a:stretch>
              <a:fillRect l="0" t="0" r="0" b="0"/>
            </a:stretch>
          </a:blipFill>
        </p:spPr>
      </p:sp>
      <p:sp>
        <p:nvSpPr>
          <p:cNvPr name="Freeform 12" id="12"/>
          <p:cNvSpPr/>
          <p:nvPr/>
        </p:nvSpPr>
        <p:spPr>
          <a:xfrm flipH="false" flipV="false" rot="0">
            <a:off x="8610937" y="116392"/>
            <a:ext cx="1518074" cy="787501"/>
          </a:xfrm>
          <a:custGeom>
            <a:avLst/>
            <a:gdLst/>
            <a:ahLst/>
            <a:cxnLst/>
            <a:rect r="r" b="b" t="t" l="l"/>
            <a:pathLst>
              <a:path h="787501" w="1518074">
                <a:moveTo>
                  <a:pt x="0" y="0"/>
                </a:moveTo>
                <a:lnTo>
                  <a:pt x="1518074" y="0"/>
                </a:lnTo>
                <a:lnTo>
                  <a:pt x="1518074" y="787501"/>
                </a:lnTo>
                <a:lnTo>
                  <a:pt x="0" y="787501"/>
                </a:lnTo>
                <a:lnTo>
                  <a:pt x="0" y="0"/>
                </a:lnTo>
                <a:close/>
              </a:path>
            </a:pathLst>
          </a:custGeom>
          <a:blipFill>
            <a:blip r:embed="rId4"/>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8288000" cy="10287000"/>
          </a:xfrm>
          <a:custGeom>
            <a:avLst/>
            <a:gdLst/>
            <a:ahLst/>
            <a:cxnLst/>
            <a:rect r="r" b="b" t="t" l="l"/>
            <a:pathLst>
              <a:path h="10287000" w="18288000">
                <a:moveTo>
                  <a:pt x="18288000" y="0"/>
                </a:moveTo>
                <a:lnTo>
                  <a:pt x="18288000" y="10287000"/>
                </a:lnTo>
                <a:lnTo>
                  <a:pt x="0" y="10287000"/>
                </a:lnTo>
                <a:lnTo>
                  <a:pt x="0" y="0"/>
                </a:lnTo>
                <a:lnTo>
                  <a:pt x="18288000" y="0"/>
                </a:lnTo>
                <a:close/>
              </a:path>
            </a:pathLst>
          </a:custGeom>
          <a:blipFill>
            <a:blip r:embed="rId2"/>
            <a:stretch>
              <a:fillRect l="0" t="-9259" r="0" b="-9259"/>
            </a:stretch>
          </a:blipFill>
        </p:spPr>
      </p:sp>
      <p:grpSp>
        <p:nvGrpSpPr>
          <p:cNvPr name="Group 3" id="3"/>
          <p:cNvGrpSpPr/>
          <p:nvPr/>
        </p:nvGrpSpPr>
        <p:grpSpPr>
          <a:xfrm rot="0">
            <a:off x="462874" y="6544755"/>
            <a:ext cx="9337336" cy="1082486"/>
            <a:chOff x="0" y="0"/>
            <a:chExt cx="2459216" cy="285099"/>
          </a:xfrm>
        </p:grpSpPr>
        <p:sp>
          <p:nvSpPr>
            <p:cNvPr name="Freeform 4" id="4"/>
            <p:cNvSpPr/>
            <p:nvPr/>
          </p:nvSpPr>
          <p:spPr>
            <a:xfrm flipH="false" flipV="false" rot="0">
              <a:off x="0" y="0"/>
              <a:ext cx="2459216" cy="285099"/>
            </a:xfrm>
            <a:custGeom>
              <a:avLst/>
              <a:gdLst/>
              <a:ahLst/>
              <a:cxnLst/>
              <a:rect r="r" b="b" t="t" l="l"/>
              <a:pathLst>
                <a:path h="285099" w="2459216">
                  <a:moveTo>
                    <a:pt x="0" y="0"/>
                  </a:moveTo>
                  <a:lnTo>
                    <a:pt x="2459216" y="0"/>
                  </a:lnTo>
                  <a:lnTo>
                    <a:pt x="2459216" y="285099"/>
                  </a:lnTo>
                  <a:lnTo>
                    <a:pt x="0" y="285099"/>
                  </a:lnTo>
                  <a:close/>
                </a:path>
              </a:pathLst>
            </a:custGeom>
            <a:solidFill>
              <a:srgbClr val="D9D9D9"/>
            </a:solidFill>
          </p:spPr>
        </p:sp>
        <p:sp>
          <p:nvSpPr>
            <p:cNvPr name="TextBox 5" id="5"/>
            <p:cNvSpPr txBox="true"/>
            <p:nvPr/>
          </p:nvSpPr>
          <p:spPr>
            <a:xfrm>
              <a:off x="0" y="-114300"/>
              <a:ext cx="2459216" cy="399399"/>
            </a:xfrm>
            <a:prstGeom prst="rect">
              <a:avLst/>
            </a:prstGeom>
          </p:spPr>
          <p:txBody>
            <a:bodyPr anchor="ctr" rtlCol="false" tIns="50800" lIns="50800" bIns="50800" rIns="50800"/>
            <a:lstStyle/>
            <a:p>
              <a:pPr algn="ctr">
                <a:lnSpc>
                  <a:spcPts val="3732"/>
                </a:lnSpc>
              </a:pPr>
              <a:r>
                <a:rPr lang="en-US" b="true" sz="2666">
                  <a:solidFill>
                    <a:srgbClr val="000000"/>
                  </a:solidFill>
                  <a:latin typeface="Times New Roman Bold"/>
                  <a:ea typeface="Times New Roman Bold"/>
                  <a:cs typeface="Times New Roman Bold"/>
                  <a:sym typeface="Times New Roman Bold"/>
                </a:rPr>
                <a:t>SELECT name, age FROM students WHERE age &gt; 18;</a:t>
              </a:r>
            </a:p>
          </p:txBody>
        </p:sp>
      </p:grpSp>
      <p:sp>
        <p:nvSpPr>
          <p:cNvPr name="TextBox 6" id="6"/>
          <p:cNvSpPr txBox="true"/>
          <p:nvPr/>
        </p:nvSpPr>
        <p:spPr>
          <a:xfrm rot="0">
            <a:off x="-128356" y="1459174"/>
            <a:ext cx="10287000" cy="2980690"/>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Key Learning: </a:t>
            </a:r>
            <a:r>
              <a:rPr lang="en-US" sz="3399">
                <a:solidFill>
                  <a:srgbClr val="222222"/>
                </a:solidFill>
                <a:latin typeface="Canva Sans"/>
                <a:ea typeface="Canva Sans"/>
                <a:cs typeface="Canva Sans"/>
                <a:sym typeface="Canva Sans"/>
              </a:rPr>
              <a:t>Gained a deeper understanding of how relational databases work, how to manage large datasets, and how to optimize queries for performance.</a:t>
            </a:r>
          </a:p>
          <a:p>
            <a:pPr algn="l">
              <a:lnSpc>
                <a:spcPts val="4759"/>
              </a:lnSpc>
            </a:pPr>
          </a:p>
        </p:txBody>
      </p:sp>
      <p:sp>
        <p:nvSpPr>
          <p:cNvPr name="TextBox 7" id="7"/>
          <p:cNvSpPr txBox="true"/>
          <p:nvPr/>
        </p:nvSpPr>
        <p:spPr>
          <a:xfrm rot="0">
            <a:off x="-128356" y="4344614"/>
            <a:ext cx="10287000" cy="887095"/>
          </a:xfrm>
          <a:prstGeom prst="rect">
            <a:avLst/>
          </a:prstGeom>
        </p:spPr>
        <p:txBody>
          <a:bodyPr anchor="t" rtlCol="false" tIns="0" lIns="0" bIns="0" rIns="0">
            <a:spAutoFit/>
          </a:bodyPr>
          <a:lstStyle/>
          <a:p>
            <a:pPr algn="l">
              <a:lnSpc>
                <a:spcPts val="7279"/>
              </a:lnSpc>
            </a:pPr>
            <a:r>
              <a:rPr lang="en-US" sz="5199" b="true">
                <a:solidFill>
                  <a:srgbClr val="222222"/>
                </a:solidFill>
                <a:latin typeface="Canva Sans Bold"/>
                <a:ea typeface="Canva Sans Bold"/>
                <a:cs typeface="Canva Sans Bold"/>
                <a:sym typeface="Canva Sans Bold"/>
              </a:rPr>
              <a:t>    Hands-On Practice </a:t>
            </a:r>
          </a:p>
        </p:txBody>
      </p:sp>
      <p:sp>
        <p:nvSpPr>
          <p:cNvPr name="TextBox 8" id="8"/>
          <p:cNvSpPr txBox="true"/>
          <p:nvPr/>
        </p:nvSpPr>
        <p:spPr>
          <a:xfrm rot="0">
            <a:off x="-128356" y="5564314"/>
            <a:ext cx="10287000" cy="580390"/>
          </a:xfrm>
          <a:prstGeom prst="rect">
            <a:avLst/>
          </a:prstGeom>
        </p:spPr>
        <p:txBody>
          <a:bodyPr anchor="t" rtlCol="false" tIns="0" lIns="0" bIns="0" rIns="0">
            <a:spAutoFit/>
          </a:bodyPr>
          <a:lstStyle/>
          <a:p>
            <a:pPr algn="just"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Writing a query to retrieve data from a table:</a:t>
            </a:r>
          </a:p>
        </p:txBody>
      </p:sp>
      <p:sp>
        <p:nvSpPr>
          <p:cNvPr name="TextBox 9" id="9"/>
          <p:cNvSpPr txBox="true"/>
          <p:nvPr/>
        </p:nvSpPr>
        <p:spPr>
          <a:xfrm rot="0">
            <a:off x="-128356" y="7960615"/>
            <a:ext cx="10287000" cy="580390"/>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Writing a query to retrieve data from a table:</a:t>
            </a:r>
          </a:p>
        </p:txBody>
      </p:sp>
      <p:grpSp>
        <p:nvGrpSpPr>
          <p:cNvPr name="Group 10" id="10"/>
          <p:cNvGrpSpPr/>
          <p:nvPr/>
        </p:nvGrpSpPr>
        <p:grpSpPr>
          <a:xfrm rot="0">
            <a:off x="462874" y="8941055"/>
            <a:ext cx="9337336" cy="1082486"/>
            <a:chOff x="0" y="0"/>
            <a:chExt cx="2459216" cy="285099"/>
          </a:xfrm>
        </p:grpSpPr>
        <p:sp>
          <p:nvSpPr>
            <p:cNvPr name="Freeform 11" id="11"/>
            <p:cNvSpPr/>
            <p:nvPr/>
          </p:nvSpPr>
          <p:spPr>
            <a:xfrm flipH="false" flipV="false" rot="0">
              <a:off x="0" y="0"/>
              <a:ext cx="2459216" cy="285099"/>
            </a:xfrm>
            <a:custGeom>
              <a:avLst/>
              <a:gdLst/>
              <a:ahLst/>
              <a:cxnLst/>
              <a:rect r="r" b="b" t="t" l="l"/>
              <a:pathLst>
                <a:path h="285099" w="2459216">
                  <a:moveTo>
                    <a:pt x="0" y="0"/>
                  </a:moveTo>
                  <a:lnTo>
                    <a:pt x="2459216" y="0"/>
                  </a:lnTo>
                  <a:lnTo>
                    <a:pt x="2459216" y="285099"/>
                  </a:lnTo>
                  <a:lnTo>
                    <a:pt x="0" y="285099"/>
                  </a:lnTo>
                  <a:close/>
                </a:path>
              </a:pathLst>
            </a:custGeom>
            <a:solidFill>
              <a:srgbClr val="D9D9D9"/>
            </a:solidFill>
          </p:spPr>
        </p:sp>
        <p:sp>
          <p:nvSpPr>
            <p:cNvPr name="TextBox 12" id="12"/>
            <p:cNvSpPr txBox="true"/>
            <p:nvPr/>
          </p:nvSpPr>
          <p:spPr>
            <a:xfrm>
              <a:off x="0" y="-114300"/>
              <a:ext cx="2459216" cy="399399"/>
            </a:xfrm>
            <a:prstGeom prst="rect">
              <a:avLst/>
            </a:prstGeom>
          </p:spPr>
          <p:txBody>
            <a:bodyPr anchor="ctr" rtlCol="false" tIns="50800" lIns="50800" bIns="50800" rIns="50800"/>
            <a:lstStyle/>
            <a:p>
              <a:pPr algn="ctr">
                <a:lnSpc>
                  <a:spcPts val="3732"/>
                </a:lnSpc>
              </a:pPr>
              <a:r>
                <a:rPr lang="en-US" b="true" sz="2666">
                  <a:solidFill>
                    <a:srgbClr val="000000"/>
                  </a:solidFill>
                  <a:latin typeface="Times New Roman Bold"/>
                  <a:ea typeface="Times New Roman Bold"/>
                  <a:cs typeface="Times New Roman Bold"/>
                  <a:sym typeface="Times New Roman Bold"/>
                </a:rPr>
                <a:t>INSERT INTO students (name, age, grade) VALUES ('John Doe', 20, 'A');</a:t>
              </a:r>
            </a:p>
          </p:txBody>
        </p:sp>
      </p:grpSp>
      <p:sp>
        <p:nvSpPr>
          <p:cNvPr name="TextBox 13" id="13"/>
          <p:cNvSpPr txBox="true"/>
          <p:nvPr/>
        </p:nvSpPr>
        <p:spPr>
          <a:xfrm rot="0">
            <a:off x="-128356" y="10356916"/>
            <a:ext cx="10287000" cy="580390"/>
          </a:xfrm>
          <a:prstGeom prst="rect">
            <a:avLst/>
          </a:prstGeom>
        </p:spPr>
        <p:txBody>
          <a:bodyPr anchor="t" rtlCol="false" tIns="0" lIns="0" bIns="0" rIns="0">
            <a:spAutoFit/>
          </a:bodyPr>
          <a:lstStyle/>
          <a:p>
            <a:pPr algn="just"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Joining two tables to fetch data from both:</a:t>
            </a:r>
          </a:p>
        </p:txBody>
      </p:sp>
      <p:grpSp>
        <p:nvGrpSpPr>
          <p:cNvPr name="Group 14" id="14"/>
          <p:cNvGrpSpPr/>
          <p:nvPr/>
        </p:nvGrpSpPr>
        <p:grpSpPr>
          <a:xfrm rot="0">
            <a:off x="462874" y="11337356"/>
            <a:ext cx="9337336" cy="1988815"/>
            <a:chOff x="0" y="0"/>
            <a:chExt cx="2459216" cy="523803"/>
          </a:xfrm>
        </p:grpSpPr>
        <p:sp>
          <p:nvSpPr>
            <p:cNvPr name="Freeform 15" id="15"/>
            <p:cNvSpPr/>
            <p:nvPr/>
          </p:nvSpPr>
          <p:spPr>
            <a:xfrm flipH="false" flipV="false" rot="0">
              <a:off x="0" y="0"/>
              <a:ext cx="2459216" cy="523803"/>
            </a:xfrm>
            <a:custGeom>
              <a:avLst/>
              <a:gdLst/>
              <a:ahLst/>
              <a:cxnLst/>
              <a:rect r="r" b="b" t="t" l="l"/>
              <a:pathLst>
                <a:path h="523803" w="2459216">
                  <a:moveTo>
                    <a:pt x="0" y="0"/>
                  </a:moveTo>
                  <a:lnTo>
                    <a:pt x="2459216" y="0"/>
                  </a:lnTo>
                  <a:lnTo>
                    <a:pt x="2459216" y="523803"/>
                  </a:lnTo>
                  <a:lnTo>
                    <a:pt x="0" y="523803"/>
                  </a:lnTo>
                  <a:close/>
                </a:path>
              </a:pathLst>
            </a:custGeom>
            <a:solidFill>
              <a:srgbClr val="D9D9D9"/>
            </a:solidFill>
          </p:spPr>
        </p:sp>
        <p:sp>
          <p:nvSpPr>
            <p:cNvPr name="TextBox 16" id="16"/>
            <p:cNvSpPr txBox="true"/>
            <p:nvPr/>
          </p:nvSpPr>
          <p:spPr>
            <a:xfrm>
              <a:off x="0" y="-114300"/>
              <a:ext cx="2459216" cy="638103"/>
            </a:xfrm>
            <a:prstGeom prst="rect">
              <a:avLst/>
            </a:prstGeom>
          </p:spPr>
          <p:txBody>
            <a:bodyPr anchor="ctr" rtlCol="false" tIns="50800" lIns="50800" bIns="50800" rIns="50800"/>
            <a:lstStyle/>
            <a:p>
              <a:pPr algn="l">
                <a:lnSpc>
                  <a:spcPts val="3732"/>
                </a:lnSpc>
              </a:pPr>
              <a:r>
                <a:rPr lang="en-US" sz="2666" b="true">
                  <a:solidFill>
                    <a:srgbClr val="000000"/>
                  </a:solidFill>
                  <a:latin typeface="Times New Roman Bold"/>
                  <a:ea typeface="Times New Roman Bold"/>
                  <a:cs typeface="Times New Roman Bold"/>
                  <a:sym typeface="Times New Roman Bold"/>
                </a:rPr>
                <a:t>SELECT students.name, courses.course_name FROM students INNER JOIN enrollments ON students.id = enrollments.student_id INNER JOIN courses ON enrollments.course_id = courses.id;</a:t>
              </a:r>
            </a:p>
          </p:txBody>
        </p:sp>
      </p:grpSp>
      <p:sp>
        <p:nvSpPr>
          <p:cNvPr name="TextBox 17" id="17"/>
          <p:cNvSpPr txBox="true"/>
          <p:nvPr/>
        </p:nvSpPr>
        <p:spPr>
          <a:xfrm rot="0">
            <a:off x="-128356" y="13659546"/>
            <a:ext cx="10287000" cy="1180465"/>
          </a:xfrm>
          <a:prstGeom prst="rect">
            <a:avLst/>
          </a:prstGeom>
        </p:spPr>
        <p:txBody>
          <a:bodyPr anchor="t" rtlCol="false" tIns="0" lIns="0" bIns="0" rIns="0">
            <a:spAutoFit/>
          </a:bodyPr>
          <a:lstStyle/>
          <a:p>
            <a:pPr algn="just"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Using a subquery to get students who scored above average:</a:t>
            </a:r>
          </a:p>
        </p:txBody>
      </p:sp>
      <p:grpSp>
        <p:nvGrpSpPr>
          <p:cNvPr name="Group 18" id="18"/>
          <p:cNvGrpSpPr/>
          <p:nvPr/>
        </p:nvGrpSpPr>
        <p:grpSpPr>
          <a:xfrm rot="0">
            <a:off x="462874" y="15240061"/>
            <a:ext cx="9337336" cy="1522090"/>
            <a:chOff x="0" y="0"/>
            <a:chExt cx="2459216" cy="400880"/>
          </a:xfrm>
        </p:grpSpPr>
        <p:sp>
          <p:nvSpPr>
            <p:cNvPr name="Freeform 19" id="19"/>
            <p:cNvSpPr/>
            <p:nvPr/>
          </p:nvSpPr>
          <p:spPr>
            <a:xfrm flipH="false" flipV="false" rot="0">
              <a:off x="0" y="0"/>
              <a:ext cx="2459216" cy="400880"/>
            </a:xfrm>
            <a:custGeom>
              <a:avLst/>
              <a:gdLst/>
              <a:ahLst/>
              <a:cxnLst/>
              <a:rect r="r" b="b" t="t" l="l"/>
              <a:pathLst>
                <a:path h="400880" w="2459216">
                  <a:moveTo>
                    <a:pt x="0" y="0"/>
                  </a:moveTo>
                  <a:lnTo>
                    <a:pt x="2459216" y="0"/>
                  </a:lnTo>
                  <a:lnTo>
                    <a:pt x="2459216" y="400880"/>
                  </a:lnTo>
                  <a:lnTo>
                    <a:pt x="0" y="400880"/>
                  </a:lnTo>
                  <a:close/>
                </a:path>
              </a:pathLst>
            </a:custGeom>
            <a:solidFill>
              <a:srgbClr val="D9D9D9"/>
            </a:solidFill>
          </p:spPr>
        </p:sp>
        <p:sp>
          <p:nvSpPr>
            <p:cNvPr name="TextBox 20" id="20"/>
            <p:cNvSpPr txBox="true"/>
            <p:nvPr/>
          </p:nvSpPr>
          <p:spPr>
            <a:xfrm>
              <a:off x="0" y="-114300"/>
              <a:ext cx="2459216" cy="515180"/>
            </a:xfrm>
            <a:prstGeom prst="rect">
              <a:avLst/>
            </a:prstGeom>
          </p:spPr>
          <p:txBody>
            <a:bodyPr anchor="ctr" rtlCol="false" tIns="50800" lIns="50800" bIns="50800" rIns="50800"/>
            <a:lstStyle/>
            <a:p>
              <a:pPr algn="l">
                <a:lnSpc>
                  <a:spcPts val="3732"/>
                </a:lnSpc>
              </a:pPr>
              <a:r>
                <a:rPr lang="en-US" sz="2666" b="true">
                  <a:solidFill>
                    <a:srgbClr val="000000"/>
                  </a:solidFill>
                  <a:latin typeface="Times New Roman Bold"/>
                  <a:ea typeface="Times New Roman Bold"/>
                  <a:cs typeface="Times New Roman Bold"/>
                  <a:sym typeface="Times New Roman Bold"/>
                </a:rPr>
                <a:t>SELECT name, score FROM students</a:t>
              </a:r>
            </a:p>
            <a:p>
              <a:pPr algn="l">
                <a:lnSpc>
                  <a:spcPts val="3732"/>
                </a:lnSpc>
              </a:pPr>
              <a:r>
                <a:rPr lang="en-US" sz="2666" b="true">
                  <a:solidFill>
                    <a:srgbClr val="000000"/>
                  </a:solidFill>
                  <a:latin typeface="Times New Roman Bold"/>
                  <a:ea typeface="Times New Roman Bold"/>
                  <a:cs typeface="Times New Roman Bold"/>
                  <a:sym typeface="Times New Roman Bold"/>
                </a:rPr>
                <a:t>WHERE score &gt; (SELECT AVG(score) FROM students);</a:t>
              </a:r>
            </a:p>
            <a:p>
              <a:pPr algn="l">
                <a:lnSpc>
                  <a:spcPts val="3732"/>
                </a:lnSpc>
              </a:pPr>
            </a:p>
          </p:txBody>
        </p:sp>
      </p:grpSp>
      <p:sp>
        <p:nvSpPr>
          <p:cNvPr name="Freeform 21" id="21"/>
          <p:cNvSpPr/>
          <p:nvPr/>
        </p:nvSpPr>
        <p:spPr>
          <a:xfrm flipH="false" flipV="false" rot="0">
            <a:off x="138816" y="116392"/>
            <a:ext cx="1308132" cy="1108498"/>
          </a:xfrm>
          <a:custGeom>
            <a:avLst/>
            <a:gdLst/>
            <a:ahLst/>
            <a:cxnLst/>
            <a:rect r="r" b="b" t="t" l="l"/>
            <a:pathLst>
              <a:path h="1108498" w="1308132">
                <a:moveTo>
                  <a:pt x="0" y="0"/>
                </a:moveTo>
                <a:lnTo>
                  <a:pt x="1308132" y="0"/>
                </a:lnTo>
                <a:lnTo>
                  <a:pt x="1308132" y="1108498"/>
                </a:lnTo>
                <a:lnTo>
                  <a:pt x="0" y="1108498"/>
                </a:lnTo>
                <a:lnTo>
                  <a:pt x="0" y="0"/>
                </a:lnTo>
                <a:close/>
              </a:path>
            </a:pathLst>
          </a:custGeom>
          <a:blipFill>
            <a:blip r:embed="rId3"/>
            <a:stretch>
              <a:fillRect l="0" t="0" r="0" b="0"/>
            </a:stretch>
          </a:blipFill>
        </p:spPr>
      </p:sp>
      <p:sp>
        <p:nvSpPr>
          <p:cNvPr name="Freeform 22" id="22"/>
          <p:cNvSpPr/>
          <p:nvPr/>
        </p:nvSpPr>
        <p:spPr>
          <a:xfrm flipH="false" flipV="false" rot="0">
            <a:off x="8610937" y="116392"/>
            <a:ext cx="1518074" cy="787501"/>
          </a:xfrm>
          <a:custGeom>
            <a:avLst/>
            <a:gdLst/>
            <a:ahLst/>
            <a:cxnLst/>
            <a:rect r="r" b="b" t="t" l="l"/>
            <a:pathLst>
              <a:path h="787501" w="1518074">
                <a:moveTo>
                  <a:pt x="0" y="0"/>
                </a:moveTo>
                <a:lnTo>
                  <a:pt x="1518074" y="0"/>
                </a:lnTo>
                <a:lnTo>
                  <a:pt x="1518074" y="787501"/>
                </a:lnTo>
                <a:lnTo>
                  <a:pt x="0" y="787501"/>
                </a:lnTo>
                <a:lnTo>
                  <a:pt x="0" y="0"/>
                </a:lnTo>
                <a:close/>
              </a:path>
            </a:pathLst>
          </a:custGeom>
          <a:blipFill>
            <a:blip r:embed="rId4"/>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8288000" cy="10287000"/>
          </a:xfrm>
          <a:custGeom>
            <a:avLst/>
            <a:gdLst/>
            <a:ahLst/>
            <a:cxnLst/>
            <a:rect r="r" b="b" t="t" l="l"/>
            <a:pathLst>
              <a:path h="10287000" w="18288000">
                <a:moveTo>
                  <a:pt x="18288000" y="0"/>
                </a:moveTo>
                <a:lnTo>
                  <a:pt x="18288000" y="10287000"/>
                </a:lnTo>
                <a:lnTo>
                  <a:pt x="0" y="10287000"/>
                </a:lnTo>
                <a:lnTo>
                  <a:pt x="0" y="0"/>
                </a:lnTo>
                <a:lnTo>
                  <a:pt x="18288000" y="0"/>
                </a:lnTo>
                <a:close/>
              </a:path>
            </a:pathLst>
          </a:custGeom>
          <a:blipFill>
            <a:blip r:embed="rId2"/>
            <a:stretch>
              <a:fillRect l="0" t="-9259" r="0" b="-9259"/>
            </a:stretch>
          </a:blipFill>
        </p:spPr>
      </p:sp>
      <p:sp>
        <p:nvSpPr>
          <p:cNvPr name="TextBox 3" id="3"/>
          <p:cNvSpPr txBox="true"/>
          <p:nvPr/>
        </p:nvSpPr>
        <p:spPr>
          <a:xfrm rot="0">
            <a:off x="0" y="548354"/>
            <a:ext cx="10287000" cy="2270760"/>
          </a:xfrm>
          <a:prstGeom prst="rect">
            <a:avLst/>
          </a:prstGeom>
        </p:spPr>
        <p:txBody>
          <a:bodyPr anchor="t" rtlCol="false" tIns="0" lIns="0" bIns="0" rIns="0">
            <a:spAutoFit/>
          </a:bodyPr>
          <a:lstStyle/>
          <a:p>
            <a:pPr algn="ctr">
              <a:lnSpc>
                <a:spcPts val="15539"/>
              </a:lnSpc>
            </a:pPr>
            <a:r>
              <a:rPr lang="en-US" sz="11100">
                <a:solidFill>
                  <a:srgbClr val="222222"/>
                </a:solidFill>
                <a:latin typeface="29LT Bukra"/>
                <a:ea typeface="29LT Bukra"/>
                <a:cs typeface="29LT Bukra"/>
                <a:sym typeface="29LT Bukra"/>
              </a:rPr>
              <a:t>Day - 3</a:t>
            </a:r>
          </a:p>
        </p:txBody>
      </p:sp>
      <p:sp>
        <p:nvSpPr>
          <p:cNvPr name="TextBox 4" id="4"/>
          <p:cNvSpPr txBox="true"/>
          <p:nvPr/>
        </p:nvSpPr>
        <p:spPr>
          <a:xfrm rot="0">
            <a:off x="0" y="2580989"/>
            <a:ext cx="10287000" cy="3286125"/>
          </a:xfrm>
          <a:prstGeom prst="rect">
            <a:avLst/>
          </a:prstGeom>
        </p:spPr>
        <p:txBody>
          <a:bodyPr anchor="t" rtlCol="false" tIns="0" lIns="0" bIns="0" rIns="0">
            <a:spAutoFit/>
          </a:bodyPr>
          <a:lstStyle/>
          <a:p>
            <a:pPr algn="ctr">
              <a:lnSpc>
                <a:spcPts val="8400"/>
              </a:lnSpc>
            </a:pPr>
            <a:r>
              <a:rPr lang="en-US" sz="6000">
                <a:solidFill>
                  <a:srgbClr val="222222"/>
                </a:solidFill>
                <a:latin typeface="Times New Roman"/>
                <a:ea typeface="Times New Roman"/>
                <a:cs typeface="Times New Roman"/>
                <a:sym typeface="Times New Roman"/>
              </a:rPr>
              <a:t>Learning NumPy, Pandas, Matplotlib, and EDA (Exploratory Data Analysis)</a:t>
            </a:r>
          </a:p>
        </p:txBody>
      </p:sp>
      <p:sp>
        <p:nvSpPr>
          <p:cNvPr name="TextBox 5" id="5"/>
          <p:cNvSpPr txBox="true"/>
          <p:nvPr/>
        </p:nvSpPr>
        <p:spPr>
          <a:xfrm rot="0">
            <a:off x="-326706" y="10817725"/>
            <a:ext cx="10287000" cy="887095"/>
          </a:xfrm>
          <a:prstGeom prst="rect">
            <a:avLst/>
          </a:prstGeom>
        </p:spPr>
        <p:txBody>
          <a:bodyPr anchor="t" rtlCol="false" tIns="0" lIns="0" bIns="0" rIns="0">
            <a:spAutoFit/>
          </a:bodyPr>
          <a:lstStyle/>
          <a:p>
            <a:pPr algn="l">
              <a:lnSpc>
                <a:spcPts val="7279"/>
              </a:lnSpc>
            </a:pPr>
            <a:r>
              <a:rPr lang="en-US" sz="5199" b="true">
                <a:solidFill>
                  <a:srgbClr val="222222"/>
                </a:solidFill>
                <a:latin typeface="Canva Sans Bold"/>
                <a:ea typeface="Canva Sans Bold"/>
                <a:cs typeface="Canva Sans Bold"/>
                <a:sym typeface="Canva Sans Bold"/>
              </a:rPr>
              <a:t>     Numpy:</a:t>
            </a:r>
          </a:p>
        </p:txBody>
      </p:sp>
      <p:sp>
        <p:nvSpPr>
          <p:cNvPr name="TextBox 6" id="6"/>
          <p:cNvSpPr txBox="true"/>
          <p:nvPr/>
        </p:nvSpPr>
        <p:spPr>
          <a:xfrm rot="0">
            <a:off x="381089" y="7066741"/>
            <a:ext cx="9328761" cy="2980690"/>
          </a:xfrm>
          <a:prstGeom prst="rect">
            <a:avLst/>
          </a:prstGeom>
        </p:spPr>
        <p:txBody>
          <a:bodyPr anchor="t" rtlCol="false" tIns="0" lIns="0" bIns="0" rIns="0">
            <a:spAutoFit/>
          </a:bodyPr>
          <a:lstStyle/>
          <a:p>
            <a:pPr algn="just">
              <a:lnSpc>
                <a:spcPts val="4759"/>
              </a:lnSpc>
            </a:pPr>
            <a:r>
              <a:rPr lang="en-US" sz="3399">
                <a:solidFill>
                  <a:srgbClr val="222222"/>
                </a:solidFill>
                <a:latin typeface="Canva Sans"/>
                <a:ea typeface="Canva Sans"/>
                <a:cs typeface="Canva Sans"/>
                <a:sym typeface="Canva Sans"/>
              </a:rPr>
              <a:t>Focused on key data analysis libraries like NumPy, Pandas, Matplotlib, and along with performing Exploratory Data Analysis (EDA) on datasets. Covered topics like detecting outliers and addressing class imbalance.</a:t>
            </a:r>
          </a:p>
        </p:txBody>
      </p:sp>
      <p:sp>
        <p:nvSpPr>
          <p:cNvPr name="TextBox 7" id="7"/>
          <p:cNvSpPr txBox="true"/>
          <p:nvPr/>
        </p:nvSpPr>
        <p:spPr>
          <a:xfrm rot="0">
            <a:off x="-326706" y="6065346"/>
            <a:ext cx="10287000" cy="887095"/>
          </a:xfrm>
          <a:prstGeom prst="rect">
            <a:avLst/>
          </a:prstGeom>
        </p:spPr>
        <p:txBody>
          <a:bodyPr anchor="t" rtlCol="false" tIns="0" lIns="0" bIns="0" rIns="0">
            <a:spAutoFit/>
          </a:bodyPr>
          <a:lstStyle/>
          <a:p>
            <a:pPr algn="l">
              <a:lnSpc>
                <a:spcPts val="7279"/>
              </a:lnSpc>
            </a:pPr>
            <a:r>
              <a:rPr lang="en-US" sz="5199" b="true">
                <a:solidFill>
                  <a:srgbClr val="222222"/>
                </a:solidFill>
                <a:latin typeface="Canva Sans Bold"/>
                <a:ea typeface="Canva Sans Bold"/>
                <a:cs typeface="Canva Sans Bold"/>
                <a:sym typeface="Canva Sans Bold"/>
              </a:rPr>
              <a:t>     Overview:</a:t>
            </a:r>
          </a:p>
        </p:txBody>
      </p:sp>
      <p:sp>
        <p:nvSpPr>
          <p:cNvPr name="TextBox 8" id="8"/>
          <p:cNvSpPr txBox="true"/>
          <p:nvPr/>
        </p:nvSpPr>
        <p:spPr>
          <a:xfrm rot="0">
            <a:off x="381089" y="11933420"/>
            <a:ext cx="9328761" cy="3580765"/>
          </a:xfrm>
          <a:prstGeom prst="rect">
            <a:avLst/>
          </a:prstGeom>
        </p:spPr>
        <p:txBody>
          <a:bodyPr anchor="t" rtlCol="false" tIns="0" lIns="0" bIns="0" rIns="0">
            <a:spAutoFit/>
          </a:bodyPr>
          <a:lstStyle/>
          <a:p>
            <a:pPr algn="just">
              <a:lnSpc>
                <a:spcPts val="4759"/>
              </a:lnSpc>
            </a:pPr>
            <a:r>
              <a:rPr lang="en-US" sz="3399">
                <a:solidFill>
                  <a:srgbClr val="222222"/>
                </a:solidFill>
                <a:latin typeface="Canva Sans"/>
                <a:ea typeface="Canva Sans"/>
                <a:cs typeface="Canva Sans"/>
                <a:sym typeface="Canva Sans"/>
              </a:rPr>
              <a:t>NumPy is a Python library for efficient numerical computing, providing support for multi-dimensional arrays and matrices. It offers a wide range of mathematical functions for operations on large datasets.</a:t>
            </a:r>
          </a:p>
          <a:p>
            <a:pPr algn="just">
              <a:lnSpc>
                <a:spcPts val="4759"/>
              </a:lnSpc>
            </a:pPr>
          </a:p>
        </p:txBody>
      </p:sp>
      <p:grpSp>
        <p:nvGrpSpPr>
          <p:cNvPr name="Group 9" id="9"/>
          <p:cNvGrpSpPr/>
          <p:nvPr/>
        </p:nvGrpSpPr>
        <p:grpSpPr>
          <a:xfrm rot="0">
            <a:off x="381089" y="15514185"/>
            <a:ext cx="9337336" cy="1194435"/>
            <a:chOff x="0" y="0"/>
            <a:chExt cx="2459216" cy="314584"/>
          </a:xfrm>
        </p:grpSpPr>
        <p:sp>
          <p:nvSpPr>
            <p:cNvPr name="Freeform 10" id="10"/>
            <p:cNvSpPr/>
            <p:nvPr/>
          </p:nvSpPr>
          <p:spPr>
            <a:xfrm flipH="false" flipV="false" rot="0">
              <a:off x="0" y="0"/>
              <a:ext cx="2459216" cy="314584"/>
            </a:xfrm>
            <a:custGeom>
              <a:avLst/>
              <a:gdLst/>
              <a:ahLst/>
              <a:cxnLst/>
              <a:rect r="r" b="b" t="t" l="l"/>
              <a:pathLst>
                <a:path h="314584" w="2459216">
                  <a:moveTo>
                    <a:pt x="0" y="0"/>
                  </a:moveTo>
                  <a:lnTo>
                    <a:pt x="2459216" y="0"/>
                  </a:lnTo>
                  <a:lnTo>
                    <a:pt x="2459216" y="314584"/>
                  </a:lnTo>
                  <a:lnTo>
                    <a:pt x="0" y="314584"/>
                  </a:lnTo>
                  <a:close/>
                </a:path>
              </a:pathLst>
            </a:custGeom>
            <a:solidFill>
              <a:srgbClr val="D9D9D9"/>
            </a:solidFill>
          </p:spPr>
        </p:sp>
        <p:sp>
          <p:nvSpPr>
            <p:cNvPr name="TextBox 11" id="11"/>
            <p:cNvSpPr txBox="true"/>
            <p:nvPr/>
          </p:nvSpPr>
          <p:spPr>
            <a:xfrm>
              <a:off x="0" y="-123825"/>
              <a:ext cx="2459216" cy="438409"/>
            </a:xfrm>
            <a:prstGeom prst="rect">
              <a:avLst/>
            </a:prstGeom>
          </p:spPr>
          <p:txBody>
            <a:bodyPr anchor="ctr" rtlCol="false" tIns="50800" lIns="50800" bIns="50800" rIns="50800"/>
            <a:lstStyle/>
            <a:p>
              <a:pPr algn="l">
                <a:lnSpc>
                  <a:spcPts val="4200"/>
                </a:lnSpc>
              </a:pPr>
              <a:r>
                <a:rPr lang="en-US" sz="3000" b="true">
                  <a:solidFill>
                    <a:srgbClr val="000000"/>
                  </a:solidFill>
                  <a:latin typeface="Times New Roman Bold"/>
                  <a:ea typeface="Times New Roman Bold"/>
                  <a:cs typeface="Times New Roman Bold"/>
                  <a:sym typeface="Times New Roman Bold"/>
                </a:rPr>
                <a:t>import numpy as np arr = np.array([1, 2, 3, 4]) print(np.mean(arr)) # Calculate mean</a:t>
              </a:r>
            </a:p>
          </p:txBody>
        </p:sp>
      </p:grpSp>
      <p:sp>
        <p:nvSpPr>
          <p:cNvPr name="Freeform 12" id="12"/>
          <p:cNvSpPr/>
          <p:nvPr/>
        </p:nvSpPr>
        <p:spPr>
          <a:xfrm flipH="false" flipV="false" rot="0">
            <a:off x="138816" y="116392"/>
            <a:ext cx="1308132" cy="1108498"/>
          </a:xfrm>
          <a:custGeom>
            <a:avLst/>
            <a:gdLst/>
            <a:ahLst/>
            <a:cxnLst/>
            <a:rect r="r" b="b" t="t" l="l"/>
            <a:pathLst>
              <a:path h="1108498" w="1308132">
                <a:moveTo>
                  <a:pt x="0" y="0"/>
                </a:moveTo>
                <a:lnTo>
                  <a:pt x="1308132" y="0"/>
                </a:lnTo>
                <a:lnTo>
                  <a:pt x="1308132" y="1108498"/>
                </a:lnTo>
                <a:lnTo>
                  <a:pt x="0" y="1108498"/>
                </a:lnTo>
                <a:lnTo>
                  <a:pt x="0" y="0"/>
                </a:lnTo>
                <a:close/>
              </a:path>
            </a:pathLst>
          </a:custGeom>
          <a:blipFill>
            <a:blip r:embed="rId3"/>
            <a:stretch>
              <a:fillRect l="0" t="0" r="0" b="0"/>
            </a:stretch>
          </a:blipFill>
        </p:spPr>
      </p:sp>
      <p:sp>
        <p:nvSpPr>
          <p:cNvPr name="Freeform 13" id="13"/>
          <p:cNvSpPr/>
          <p:nvPr/>
        </p:nvSpPr>
        <p:spPr>
          <a:xfrm flipH="false" flipV="false" rot="0">
            <a:off x="8610937" y="116392"/>
            <a:ext cx="1518074" cy="787501"/>
          </a:xfrm>
          <a:custGeom>
            <a:avLst/>
            <a:gdLst/>
            <a:ahLst/>
            <a:cxnLst/>
            <a:rect r="r" b="b" t="t" l="l"/>
            <a:pathLst>
              <a:path h="787501" w="1518074">
                <a:moveTo>
                  <a:pt x="0" y="0"/>
                </a:moveTo>
                <a:lnTo>
                  <a:pt x="1518074" y="0"/>
                </a:lnTo>
                <a:lnTo>
                  <a:pt x="1518074" y="787501"/>
                </a:lnTo>
                <a:lnTo>
                  <a:pt x="0" y="787501"/>
                </a:lnTo>
                <a:lnTo>
                  <a:pt x="0" y="0"/>
                </a:lnTo>
                <a:close/>
              </a:path>
            </a:pathLst>
          </a:custGeom>
          <a:blipFill>
            <a:blip r:embed="rId4"/>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8288000" cy="10287000"/>
          </a:xfrm>
          <a:custGeom>
            <a:avLst/>
            <a:gdLst/>
            <a:ahLst/>
            <a:cxnLst/>
            <a:rect r="r" b="b" t="t" l="l"/>
            <a:pathLst>
              <a:path h="10287000" w="18288000">
                <a:moveTo>
                  <a:pt x="18288000" y="0"/>
                </a:moveTo>
                <a:lnTo>
                  <a:pt x="18288000" y="10287000"/>
                </a:lnTo>
                <a:lnTo>
                  <a:pt x="0" y="10287000"/>
                </a:lnTo>
                <a:lnTo>
                  <a:pt x="0" y="0"/>
                </a:lnTo>
                <a:lnTo>
                  <a:pt x="18288000" y="0"/>
                </a:lnTo>
                <a:close/>
              </a:path>
            </a:pathLst>
          </a:custGeom>
          <a:blipFill>
            <a:blip r:embed="rId2"/>
            <a:stretch>
              <a:fillRect l="0" t="-9259" r="0" b="-9259"/>
            </a:stretch>
          </a:blipFill>
        </p:spPr>
      </p:sp>
      <p:sp>
        <p:nvSpPr>
          <p:cNvPr name="TextBox 3" id="3"/>
          <p:cNvSpPr txBox="true"/>
          <p:nvPr/>
        </p:nvSpPr>
        <p:spPr>
          <a:xfrm rot="0">
            <a:off x="-173068" y="1389532"/>
            <a:ext cx="10287000" cy="887095"/>
          </a:xfrm>
          <a:prstGeom prst="rect">
            <a:avLst/>
          </a:prstGeom>
        </p:spPr>
        <p:txBody>
          <a:bodyPr anchor="t" rtlCol="false" tIns="0" lIns="0" bIns="0" rIns="0">
            <a:spAutoFit/>
          </a:bodyPr>
          <a:lstStyle/>
          <a:p>
            <a:pPr algn="l">
              <a:lnSpc>
                <a:spcPts val="7279"/>
              </a:lnSpc>
            </a:pPr>
            <a:r>
              <a:rPr lang="en-US" sz="5199" b="true">
                <a:solidFill>
                  <a:srgbClr val="222222"/>
                </a:solidFill>
                <a:latin typeface="Canva Sans Bold"/>
                <a:ea typeface="Canva Sans Bold"/>
                <a:cs typeface="Canva Sans Bold"/>
                <a:sym typeface="Canva Sans Bold"/>
              </a:rPr>
              <a:t>     Pandas:</a:t>
            </a:r>
          </a:p>
        </p:txBody>
      </p:sp>
      <p:sp>
        <p:nvSpPr>
          <p:cNvPr name="TextBox 4" id="4"/>
          <p:cNvSpPr txBox="true"/>
          <p:nvPr/>
        </p:nvSpPr>
        <p:spPr>
          <a:xfrm rot="0">
            <a:off x="534727" y="2505227"/>
            <a:ext cx="9328761" cy="3580765"/>
          </a:xfrm>
          <a:prstGeom prst="rect">
            <a:avLst/>
          </a:prstGeom>
        </p:spPr>
        <p:txBody>
          <a:bodyPr anchor="t" rtlCol="false" tIns="0" lIns="0" bIns="0" rIns="0">
            <a:spAutoFit/>
          </a:bodyPr>
          <a:lstStyle/>
          <a:p>
            <a:pPr algn="just">
              <a:lnSpc>
                <a:spcPts val="4759"/>
              </a:lnSpc>
            </a:pPr>
            <a:r>
              <a:rPr lang="en-US" sz="3399">
                <a:solidFill>
                  <a:srgbClr val="222222"/>
                </a:solidFill>
                <a:latin typeface="Canva Sans"/>
                <a:ea typeface="Canva Sans"/>
                <a:cs typeface="Canva Sans"/>
                <a:sym typeface="Canva Sans"/>
              </a:rPr>
              <a:t>Pandas is a Python library for data manipulation and analysis, providing flexible data structures like DataFrames and Series. It simplifies tasks like data cleaning, transformation, and exploration with intuitive indexing and powerful functions.</a:t>
            </a:r>
          </a:p>
        </p:txBody>
      </p:sp>
      <p:grpSp>
        <p:nvGrpSpPr>
          <p:cNvPr name="Group 5" id="5"/>
          <p:cNvGrpSpPr/>
          <p:nvPr/>
        </p:nvGrpSpPr>
        <p:grpSpPr>
          <a:xfrm rot="0">
            <a:off x="534727" y="6381267"/>
            <a:ext cx="9337336" cy="3328035"/>
            <a:chOff x="0" y="0"/>
            <a:chExt cx="2459216" cy="876520"/>
          </a:xfrm>
        </p:grpSpPr>
        <p:sp>
          <p:nvSpPr>
            <p:cNvPr name="Freeform 6" id="6"/>
            <p:cNvSpPr/>
            <p:nvPr/>
          </p:nvSpPr>
          <p:spPr>
            <a:xfrm flipH="false" flipV="false" rot="0">
              <a:off x="0" y="0"/>
              <a:ext cx="2459216" cy="876519"/>
            </a:xfrm>
            <a:custGeom>
              <a:avLst/>
              <a:gdLst/>
              <a:ahLst/>
              <a:cxnLst/>
              <a:rect r="r" b="b" t="t" l="l"/>
              <a:pathLst>
                <a:path h="876519" w="2459216">
                  <a:moveTo>
                    <a:pt x="0" y="0"/>
                  </a:moveTo>
                  <a:lnTo>
                    <a:pt x="2459216" y="0"/>
                  </a:lnTo>
                  <a:lnTo>
                    <a:pt x="2459216" y="876519"/>
                  </a:lnTo>
                  <a:lnTo>
                    <a:pt x="0" y="876519"/>
                  </a:lnTo>
                  <a:close/>
                </a:path>
              </a:pathLst>
            </a:custGeom>
            <a:solidFill>
              <a:srgbClr val="D9D9D9"/>
            </a:solidFill>
          </p:spPr>
        </p:sp>
        <p:sp>
          <p:nvSpPr>
            <p:cNvPr name="TextBox 7" id="7"/>
            <p:cNvSpPr txBox="true"/>
            <p:nvPr/>
          </p:nvSpPr>
          <p:spPr>
            <a:xfrm>
              <a:off x="0" y="-123825"/>
              <a:ext cx="2459216" cy="1000345"/>
            </a:xfrm>
            <a:prstGeom prst="rect">
              <a:avLst/>
            </a:prstGeom>
          </p:spPr>
          <p:txBody>
            <a:bodyPr anchor="ctr" rtlCol="false" tIns="50800" lIns="50800" bIns="50800" rIns="50800"/>
            <a:lstStyle/>
            <a:p>
              <a:pPr algn="l">
                <a:lnSpc>
                  <a:spcPts val="4200"/>
                </a:lnSpc>
              </a:pPr>
              <a:r>
                <a:rPr lang="en-US" sz="3000" b="true">
                  <a:solidFill>
                    <a:srgbClr val="000000"/>
                  </a:solidFill>
                  <a:latin typeface="Times New Roman Bold"/>
                  <a:ea typeface="Times New Roman Bold"/>
                  <a:cs typeface="Times New Roman Bold"/>
                  <a:sym typeface="Times New Roman Bold"/>
                </a:rPr>
                <a:t>import pandas as pd</a:t>
              </a:r>
            </a:p>
            <a:p>
              <a:pPr algn="l">
                <a:lnSpc>
                  <a:spcPts val="4200"/>
                </a:lnSpc>
              </a:pPr>
              <a:r>
                <a:rPr lang="en-US" sz="3000" b="true">
                  <a:solidFill>
                    <a:srgbClr val="000000"/>
                  </a:solidFill>
                  <a:latin typeface="Times New Roman Bold"/>
                  <a:ea typeface="Times New Roman Bold"/>
                  <a:cs typeface="Times New Roman Bold"/>
                  <a:sym typeface="Times New Roman Bold"/>
                </a:rPr>
                <a:t>data = {'Name': ['Alice', 'Bob', 'Charlie', 'David'], 'Age': [25, 30, np.nan, 22]}</a:t>
              </a:r>
            </a:p>
            <a:p>
              <a:pPr algn="l">
                <a:lnSpc>
                  <a:spcPts val="4200"/>
                </a:lnSpc>
              </a:pPr>
              <a:r>
                <a:rPr lang="en-US" sz="3000" b="true">
                  <a:solidFill>
                    <a:srgbClr val="000000"/>
                  </a:solidFill>
                  <a:latin typeface="Times New Roman Bold"/>
                  <a:ea typeface="Times New Roman Bold"/>
                  <a:cs typeface="Times New Roman Bold"/>
                  <a:sym typeface="Times New Roman Bold"/>
                </a:rPr>
                <a:t>df = pd.DataFrame(data)</a:t>
              </a:r>
            </a:p>
            <a:p>
              <a:pPr algn="l">
                <a:lnSpc>
                  <a:spcPts val="4200"/>
                </a:lnSpc>
              </a:pPr>
              <a:r>
                <a:rPr lang="en-US" sz="3000" b="true">
                  <a:solidFill>
                    <a:srgbClr val="000000"/>
                  </a:solidFill>
                  <a:latin typeface="Times New Roman Bold"/>
                  <a:ea typeface="Times New Roman Bold"/>
                  <a:cs typeface="Times New Roman Bold"/>
                  <a:sym typeface="Times New Roman Bold"/>
                </a:rPr>
                <a:t>df['Age'].fillna(df['Age'].mean(), inplace=True)  </a:t>
              </a:r>
            </a:p>
            <a:p>
              <a:pPr algn="l">
                <a:lnSpc>
                  <a:spcPts val="4200"/>
                </a:lnSpc>
              </a:pPr>
              <a:r>
                <a:rPr lang="en-US" sz="3000" b="true">
                  <a:solidFill>
                    <a:srgbClr val="000000"/>
                  </a:solidFill>
                  <a:latin typeface="Times New Roman Bold"/>
                  <a:ea typeface="Times New Roman Bold"/>
                  <a:cs typeface="Times New Roman Bold"/>
                  <a:sym typeface="Times New Roman Bold"/>
                </a:rPr>
                <a:t># Fill missing values with mean</a:t>
              </a:r>
            </a:p>
          </p:txBody>
        </p:sp>
      </p:grpSp>
      <p:sp>
        <p:nvSpPr>
          <p:cNvPr name="TextBox 8" id="8"/>
          <p:cNvSpPr txBox="true"/>
          <p:nvPr/>
        </p:nvSpPr>
        <p:spPr>
          <a:xfrm rot="0">
            <a:off x="-423512" y="9909327"/>
            <a:ext cx="10287000" cy="887095"/>
          </a:xfrm>
          <a:prstGeom prst="rect">
            <a:avLst/>
          </a:prstGeom>
        </p:spPr>
        <p:txBody>
          <a:bodyPr anchor="t" rtlCol="false" tIns="0" lIns="0" bIns="0" rIns="0">
            <a:spAutoFit/>
          </a:bodyPr>
          <a:lstStyle/>
          <a:p>
            <a:pPr algn="l">
              <a:lnSpc>
                <a:spcPts val="7279"/>
              </a:lnSpc>
            </a:pPr>
            <a:r>
              <a:rPr lang="en-US" sz="5199" b="true">
                <a:solidFill>
                  <a:srgbClr val="222222"/>
                </a:solidFill>
                <a:latin typeface="Canva Sans Bold"/>
                <a:ea typeface="Canva Sans Bold"/>
                <a:cs typeface="Canva Sans Bold"/>
                <a:sym typeface="Canva Sans Bold"/>
              </a:rPr>
              <a:t>     Matplotlib:</a:t>
            </a:r>
          </a:p>
        </p:txBody>
      </p:sp>
      <p:sp>
        <p:nvSpPr>
          <p:cNvPr name="TextBox 9" id="9"/>
          <p:cNvSpPr txBox="true"/>
          <p:nvPr/>
        </p:nvSpPr>
        <p:spPr>
          <a:xfrm rot="0">
            <a:off x="284283" y="11025022"/>
            <a:ext cx="9328761" cy="1780540"/>
          </a:xfrm>
          <a:prstGeom prst="rect">
            <a:avLst/>
          </a:prstGeom>
        </p:spPr>
        <p:txBody>
          <a:bodyPr anchor="t" rtlCol="false" tIns="0" lIns="0" bIns="0" rIns="0">
            <a:spAutoFit/>
          </a:bodyPr>
          <a:lstStyle/>
          <a:p>
            <a:pPr algn="just">
              <a:lnSpc>
                <a:spcPts val="4759"/>
              </a:lnSpc>
            </a:pPr>
            <a:r>
              <a:rPr lang="en-US" sz="3399">
                <a:solidFill>
                  <a:srgbClr val="222222"/>
                </a:solidFill>
                <a:latin typeface="Canva Sans"/>
                <a:ea typeface="Canva Sans"/>
                <a:cs typeface="Canva Sans"/>
                <a:sym typeface="Canva Sans"/>
              </a:rPr>
              <a:t>Learned how to visualize data using Matplotlib, creating different types of plots like line charts, bar charts, and histograms.</a:t>
            </a:r>
          </a:p>
        </p:txBody>
      </p:sp>
      <p:grpSp>
        <p:nvGrpSpPr>
          <p:cNvPr name="Group 10" id="10"/>
          <p:cNvGrpSpPr/>
          <p:nvPr/>
        </p:nvGrpSpPr>
        <p:grpSpPr>
          <a:xfrm rot="0">
            <a:off x="275708" y="13100837"/>
            <a:ext cx="9337336" cy="4928235"/>
            <a:chOff x="0" y="0"/>
            <a:chExt cx="2459216" cy="1297971"/>
          </a:xfrm>
        </p:grpSpPr>
        <p:sp>
          <p:nvSpPr>
            <p:cNvPr name="Freeform 11" id="11"/>
            <p:cNvSpPr/>
            <p:nvPr/>
          </p:nvSpPr>
          <p:spPr>
            <a:xfrm flipH="false" flipV="false" rot="0">
              <a:off x="0" y="0"/>
              <a:ext cx="2459216" cy="1297971"/>
            </a:xfrm>
            <a:custGeom>
              <a:avLst/>
              <a:gdLst/>
              <a:ahLst/>
              <a:cxnLst/>
              <a:rect r="r" b="b" t="t" l="l"/>
              <a:pathLst>
                <a:path h="1297971" w="2459216">
                  <a:moveTo>
                    <a:pt x="0" y="0"/>
                  </a:moveTo>
                  <a:lnTo>
                    <a:pt x="2459216" y="0"/>
                  </a:lnTo>
                  <a:lnTo>
                    <a:pt x="2459216" y="1297971"/>
                  </a:lnTo>
                  <a:lnTo>
                    <a:pt x="0" y="1297971"/>
                  </a:lnTo>
                  <a:close/>
                </a:path>
              </a:pathLst>
            </a:custGeom>
            <a:solidFill>
              <a:srgbClr val="D9D9D9"/>
            </a:solidFill>
          </p:spPr>
        </p:sp>
        <p:sp>
          <p:nvSpPr>
            <p:cNvPr name="TextBox 12" id="12"/>
            <p:cNvSpPr txBox="true"/>
            <p:nvPr/>
          </p:nvSpPr>
          <p:spPr>
            <a:xfrm>
              <a:off x="0" y="-123825"/>
              <a:ext cx="2459216" cy="1421796"/>
            </a:xfrm>
            <a:prstGeom prst="rect">
              <a:avLst/>
            </a:prstGeom>
          </p:spPr>
          <p:txBody>
            <a:bodyPr anchor="ctr" rtlCol="false" tIns="50800" lIns="50800" bIns="50800" rIns="50800"/>
            <a:lstStyle/>
            <a:p>
              <a:pPr algn="l">
                <a:lnSpc>
                  <a:spcPts val="4200"/>
                </a:lnSpc>
              </a:pPr>
              <a:r>
                <a:rPr lang="en-US" sz="3000" b="true">
                  <a:solidFill>
                    <a:srgbClr val="000000"/>
                  </a:solidFill>
                  <a:latin typeface="Times New Roman Bold"/>
                  <a:ea typeface="Times New Roman Bold"/>
                  <a:cs typeface="Times New Roman Bold"/>
                  <a:sym typeface="Times New Roman Bold"/>
                </a:rPr>
                <a:t>import matplotlib.pyplot as plt</a:t>
              </a:r>
            </a:p>
            <a:p>
              <a:pPr algn="l">
                <a:lnSpc>
                  <a:spcPts val="4200"/>
                </a:lnSpc>
              </a:pPr>
              <a:r>
                <a:rPr lang="en-US" sz="3000" b="true">
                  <a:solidFill>
                    <a:srgbClr val="000000"/>
                  </a:solidFill>
                  <a:latin typeface="Times New Roman Bold"/>
                  <a:ea typeface="Times New Roman Bold"/>
                  <a:cs typeface="Times New Roman Bold"/>
                  <a:sym typeface="Times New Roman Bold"/>
                </a:rPr>
                <a:t>x = [1, 2, 3, 4]</a:t>
              </a:r>
            </a:p>
            <a:p>
              <a:pPr algn="l">
                <a:lnSpc>
                  <a:spcPts val="4200"/>
                </a:lnSpc>
              </a:pPr>
              <a:r>
                <a:rPr lang="en-US" sz="3000" b="true">
                  <a:solidFill>
                    <a:srgbClr val="000000"/>
                  </a:solidFill>
                  <a:latin typeface="Times New Roman Bold"/>
                  <a:ea typeface="Times New Roman Bold"/>
                  <a:cs typeface="Times New Roman Bold"/>
                  <a:sym typeface="Times New Roman Bold"/>
                </a:rPr>
                <a:t>y = [10, 20, 25, 30]</a:t>
              </a:r>
            </a:p>
            <a:p>
              <a:pPr algn="l">
                <a:lnSpc>
                  <a:spcPts val="4200"/>
                </a:lnSpc>
              </a:pPr>
              <a:r>
                <a:rPr lang="en-US" sz="3000" b="true">
                  <a:solidFill>
                    <a:srgbClr val="000000"/>
                  </a:solidFill>
                  <a:latin typeface="Times New Roman Bold"/>
                  <a:ea typeface="Times New Roman Bold"/>
                  <a:cs typeface="Times New Roman Bold"/>
                  <a:sym typeface="Times New Roman Bold"/>
                </a:rPr>
                <a:t>plt.plot(x, y)</a:t>
              </a:r>
            </a:p>
            <a:p>
              <a:pPr algn="l">
                <a:lnSpc>
                  <a:spcPts val="4200"/>
                </a:lnSpc>
              </a:pPr>
              <a:r>
                <a:rPr lang="en-US" sz="3000" b="true">
                  <a:solidFill>
                    <a:srgbClr val="000000"/>
                  </a:solidFill>
                  <a:latin typeface="Times New Roman Bold"/>
                  <a:ea typeface="Times New Roman Bold"/>
                  <a:cs typeface="Times New Roman Bold"/>
                  <a:sym typeface="Times New Roman Bold"/>
                </a:rPr>
                <a:t>plt.title('Line Plot')</a:t>
              </a:r>
            </a:p>
            <a:p>
              <a:pPr algn="l">
                <a:lnSpc>
                  <a:spcPts val="4200"/>
                </a:lnSpc>
              </a:pPr>
              <a:r>
                <a:rPr lang="en-US" sz="3000" b="true">
                  <a:solidFill>
                    <a:srgbClr val="000000"/>
                  </a:solidFill>
                  <a:latin typeface="Times New Roman Bold"/>
                  <a:ea typeface="Times New Roman Bold"/>
                  <a:cs typeface="Times New Roman Bold"/>
                  <a:sym typeface="Times New Roman Bold"/>
                </a:rPr>
                <a:t>plt.xlabel('X-axis')</a:t>
              </a:r>
            </a:p>
            <a:p>
              <a:pPr algn="l">
                <a:lnSpc>
                  <a:spcPts val="4200"/>
                </a:lnSpc>
              </a:pPr>
              <a:r>
                <a:rPr lang="en-US" sz="3000" b="true">
                  <a:solidFill>
                    <a:srgbClr val="000000"/>
                  </a:solidFill>
                  <a:latin typeface="Times New Roman Bold"/>
                  <a:ea typeface="Times New Roman Bold"/>
                  <a:cs typeface="Times New Roman Bold"/>
                  <a:sym typeface="Times New Roman Bold"/>
                </a:rPr>
                <a:t>plt.ylabel('Y-axis')</a:t>
              </a:r>
            </a:p>
            <a:p>
              <a:pPr algn="l">
                <a:lnSpc>
                  <a:spcPts val="4200"/>
                </a:lnSpc>
              </a:pPr>
              <a:r>
                <a:rPr lang="en-US" sz="3000" b="true">
                  <a:solidFill>
                    <a:srgbClr val="000000"/>
                  </a:solidFill>
                  <a:latin typeface="Times New Roman Bold"/>
                  <a:ea typeface="Times New Roman Bold"/>
                  <a:cs typeface="Times New Roman Bold"/>
                  <a:sym typeface="Times New Roman Bold"/>
                </a:rPr>
                <a:t>plt.show()</a:t>
              </a:r>
            </a:p>
            <a:p>
              <a:pPr algn="l">
                <a:lnSpc>
                  <a:spcPts val="4200"/>
                </a:lnSpc>
              </a:pPr>
            </a:p>
          </p:txBody>
        </p:sp>
      </p:grpSp>
      <p:sp>
        <p:nvSpPr>
          <p:cNvPr name="Freeform 13" id="13"/>
          <p:cNvSpPr/>
          <p:nvPr/>
        </p:nvSpPr>
        <p:spPr>
          <a:xfrm flipH="false" flipV="false" rot="0">
            <a:off x="138816" y="116392"/>
            <a:ext cx="1308132" cy="1108498"/>
          </a:xfrm>
          <a:custGeom>
            <a:avLst/>
            <a:gdLst/>
            <a:ahLst/>
            <a:cxnLst/>
            <a:rect r="r" b="b" t="t" l="l"/>
            <a:pathLst>
              <a:path h="1108498" w="1308132">
                <a:moveTo>
                  <a:pt x="0" y="0"/>
                </a:moveTo>
                <a:lnTo>
                  <a:pt x="1308132" y="0"/>
                </a:lnTo>
                <a:lnTo>
                  <a:pt x="1308132" y="1108498"/>
                </a:lnTo>
                <a:lnTo>
                  <a:pt x="0" y="1108498"/>
                </a:lnTo>
                <a:lnTo>
                  <a:pt x="0" y="0"/>
                </a:lnTo>
                <a:close/>
              </a:path>
            </a:pathLst>
          </a:custGeom>
          <a:blipFill>
            <a:blip r:embed="rId3"/>
            <a:stretch>
              <a:fillRect l="0" t="0" r="0" b="0"/>
            </a:stretch>
          </a:blipFill>
        </p:spPr>
      </p:sp>
      <p:sp>
        <p:nvSpPr>
          <p:cNvPr name="Freeform 14" id="14"/>
          <p:cNvSpPr/>
          <p:nvPr/>
        </p:nvSpPr>
        <p:spPr>
          <a:xfrm flipH="false" flipV="false" rot="0">
            <a:off x="8610937" y="116392"/>
            <a:ext cx="1518074" cy="787501"/>
          </a:xfrm>
          <a:custGeom>
            <a:avLst/>
            <a:gdLst/>
            <a:ahLst/>
            <a:cxnLst/>
            <a:rect r="r" b="b" t="t" l="l"/>
            <a:pathLst>
              <a:path h="787501" w="1518074">
                <a:moveTo>
                  <a:pt x="0" y="0"/>
                </a:moveTo>
                <a:lnTo>
                  <a:pt x="1518074" y="0"/>
                </a:lnTo>
                <a:lnTo>
                  <a:pt x="1518074" y="787501"/>
                </a:lnTo>
                <a:lnTo>
                  <a:pt x="0" y="787501"/>
                </a:lnTo>
                <a:lnTo>
                  <a:pt x="0" y="0"/>
                </a:lnTo>
                <a:close/>
              </a:path>
            </a:pathLst>
          </a:custGeom>
          <a:blipFill>
            <a:blip r:embed="rId4"/>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8288000" cy="10287000"/>
          </a:xfrm>
          <a:custGeom>
            <a:avLst/>
            <a:gdLst/>
            <a:ahLst/>
            <a:cxnLst/>
            <a:rect r="r" b="b" t="t" l="l"/>
            <a:pathLst>
              <a:path h="10287000" w="18288000">
                <a:moveTo>
                  <a:pt x="18288000" y="0"/>
                </a:moveTo>
                <a:lnTo>
                  <a:pt x="18288000" y="10287000"/>
                </a:lnTo>
                <a:lnTo>
                  <a:pt x="0" y="10287000"/>
                </a:lnTo>
                <a:lnTo>
                  <a:pt x="0" y="0"/>
                </a:lnTo>
                <a:lnTo>
                  <a:pt x="18288000" y="0"/>
                </a:lnTo>
                <a:close/>
              </a:path>
            </a:pathLst>
          </a:custGeom>
          <a:blipFill>
            <a:blip r:embed="rId2"/>
            <a:stretch>
              <a:fillRect l="0" t="-9259" r="0" b="-9259"/>
            </a:stretch>
          </a:blipFill>
        </p:spPr>
      </p:sp>
      <p:sp>
        <p:nvSpPr>
          <p:cNvPr name="TextBox 3" id="3"/>
          <p:cNvSpPr txBox="true"/>
          <p:nvPr/>
        </p:nvSpPr>
        <p:spPr>
          <a:xfrm rot="0">
            <a:off x="474832" y="1257833"/>
            <a:ext cx="9812168" cy="1749425"/>
          </a:xfrm>
          <a:prstGeom prst="rect">
            <a:avLst/>
          </a:prstGeom>
        </p:spPr>
        <p:txBody>
          <a:bodyPr anchor="t" rtlCol="false" tIns="0" lIns="0" bIns="0" rIns="0">
            <a:spAutoFit/>
          </a:bodyPr>
          <a:lstStyle/>
          <a:p>
            <a:pPr algn="l">
              <a:lnSpc>
                <a:spcPts val="7000"/>
              </a:lnSpc>
            </a:pPr>
            <a:r>
              <a:rPr lang="en-US" sz="5000" b="true">
                <a:solidFill>
                  <a:srgbClr val="222222"/>
                </a:solidFill>
                <a:latin typeface="Canva Sans Bold"/>
                <a:ea typeface="Canva Sans Bold"/>
                <a:cs typeface="Canva Sans Bold"/>
                <a:sym typeface="Canva Sans Bold"/>
              </a:rPr>
              <a:t>Exploratory Data Analysis </a:t>
            </a:r>
          </a:p>
          <a:p>
            <a:pPr algn="l">
              <a:lnSpc>
                <a:spcPts val="7000"/>
              </a:lnSpc>
            </a:pPr>
            <a:r>
              <a:rPr lang="en-US" sz="5000" b="true">
                <a:solidFill>
                  <a:srgbClr val="222222"/>
                </a:solidFill>
                <a:latin typeface="Canva Sans Bold"/>
                <a:ea typeface="Canva Sans Bold"/>
                <a:cs typeface="Canva Sans Bold"/>
                <a:sym typeface="Canva Sans Bold"/>
              </a:rPr>
              <a:t>(EDA):</a:t>
            </a:r>
          </a:p>
        </p:txBody>
      </p:sp>
      <p:sp>
        <p:nvSpPr>
          <p:cNvPr name="TextBox 4" id="4"/>
          <p:cNvSpPr txBox="true"/>
          <p:nvPr/>
        </p:nvSpPr>
        <p:spPr>
          <a:xfrm rot="0">
            <a:off x="534727" y="3235858"/>
            <a:ext cx="9328761" cy="5380990"/>
          </a:xfrm>
          <a:prstGeom prst="rect">
            <a:avLst/>
          </a:prstGeom>
        </p:spPr>
        <p:txBody>
          <a:bodyPr anchor="t" rtlCol="false" tIns="0" lIns="0" bIns="0" rIns="0">
            <a:spAutoFit/>
          </a:bodyPr>
          <a:lstStyle/>
          <a:p>
            <a:pPr algn="just">
              <a:lnSpc>
                <a:spcPts val="4759"/>
              </a:lnSpc>
            </a:pPr>
            <a:r>
              <a:rPr lang="en-US" sz="3399">
                <a:solidFill>
                  <a:srgbClr val="222222"/>
                </a:solidFill>
                <a:latin typeface="Canva Sans"/>
                <a:ea typeface="Canva Sans"/>
                <a:cs typeface="Canva Sans"/>
                <a:sym typeface="Canva Sans"/>
              </a:rPr>
              <a:t>Performed EDA to understand the dataset's structure, detect outliers, and handle class imbalance.</a:t>
            </a:r>
          </a:p>
          <a:p>
            <a:pPr algn="just">
              <a:lnSpc>
                <a:spcPts val="4759"/>
              </a:lnSpc>
            </a:pPr>
            <a:r>
              <a:rPr lang="en-US" sz="3399" b="true">
                <a:solidFill>
                  <a:srgbClr val="222222"/>
                </a:solidFill>
                <a:latin typeface="Canva Sans Bold"/>
                <a:ea typeface="Canva Sans Bold"/>
                <a:cs typeface="Canva Sans Bold"/>
                <a:sym typeface="Canva Sans Bold"/>
              </a:rPr>
              <a:t>Outliers</a:t>
            </a:r>
            <a:r>
              <a:rPr lang="en-US" sz="3399">
                <a:solidFill>
                  <a:srgbClr val="222222"/>
                </a:solidFill>
                <a:latin typeface="Canva Sans"/>
                <a:ea typeface="Canva Sans"/>
                <a:cs typeface="Canva Sans"/>
                <a:sym typeface="Canva Sans"/>
              </a:rPr>
              <a:t>: Identified outliers in the dataset using statistical methods and visualizations.</a:t>
            </a:r>
          </a:p>
          <a:p>
            <a:pPr algn="just">
              <a:lnSpc>
                <a:spcPts val="4759"/>
              </a:lnSpc>
            </a:pPr>
            <a:r>
              <a:rPr lang="en-US" sz="3399" b="true">
                <a:solidFill>
                  <a:srgbClr val="222222"/>
                </a:solidFill>
                <a:latin typeface="Canva Sans Bold"/>
                <a:ea typeface="Canva Sans Bold"/>
                <a:cs typeface="Canva Sans Bold"/>
                <a:sym typeface="Canva Sans Bold"/>
              </a:rPr>
              <a:t>Class Imbalance</a:t>
            </a:r>
            <a:r>
              <a:rPr lang="en-US" sz="3399">
                <a:solidFill>
                  <a:srgbClr val="222222"/>
                </a:solidFill>
                <a:latin typeface="Canva Sans"/>
                <a:ea typeface="Canva Sans"/>
                <a:cs typeface="Canva Sans"/>
                <a:sym typeface="Canva Sans"/>
              </a:rPr>
              <a:t>: Addressed class imbalance by applying techniques like resampling and using visualization methods to understand the imbalance.</a:t>
            </a:r>
          </a:p>
        </p:txBody>
      </p:sp>
      <p:grpSp>
        <p:nvGrpSpPr>
          <p:cNvPr name="Group 5" id="5"/>
          <p:cNvGrpSpPr/>
          <p:nvPr/>
        </p:nvGrpSpPr>
        <p:grpSpPr>
          <a:xfrm rot="0">
            <a:off x="474832" y="8912123"/>
            <a:ext cx="9337336" cy="2261235"/>
            <a:chOff x="0" y="0"/>
            <a:chExt cx="2459216" cy="595552"/>
          </a:xfrm>
        </p:grpSpPr>
        <p:sp>
          <p:nvSpPr>
            <p:cNvPr name="Freeform 6" id="6"/>
            <p:cNvSpPr/>
            <p:nvPr/>
          </p:nvSpPr>
          <p:spPr>
            <a:xfrm flipH="false" flipV="false" rot="0">
              <a:off x="0" y="0"/>
              <a:ext cx="2459216" cy="595552"/>
            </a:xfrm>
            <a:custGeom>
              <a:avLst/>
              <a:gdLst/>
              <a:ahLst/>
              <a:cxnLst/>
              <a:rect r="r" b="b" t="t" l="l"/>
              <a:pathLst>
                <a:path h="595552" w="2459216">
                  <a:moveTo>
                    <a:pt x="0" y="0"/>
                  </a:moveTo>
                  <a:lnTo>
                    <a:pt x="2459216" y="0"/>
                  </a:lnTo>
                  <a:lnTo>
                    <a:pt x="2459216" y="595552"/>
                  </a:lnTo>
                  <a:lnTo>
                    <a:pt x="0" y="595552"/>
                  </a:lnTo>
                  <a:close/>
                </a:path>
              </a:pathLst>
            </a:custGeom>
            <a:solidFill>
              <a:srgbClr val="D9D9D9"/>
            </a:solidFill>
          </p:spPr>
        </p:sp>
        <p:sp>
          <p:nvSpPr>
            <p:cNvPr name="TextBox 7" id="7"/>
            <p:cNvSpPr txBox="true"/>
            <p:nvPr/>
          </p:nvSpPr>
          <p:spPr>
            <a:xfrm>
              <a:off x="0" y="-123825"/>
              <a:ext cx="2459216" cy="719377"/>
            </a:xfrm>
            <a:prstGeom prst="rect">
              <a:avLst/>
            </a:prstGeom>
          </p:spPr>
          <p:txBody>
            <a:bodyPr anchor="ctr" rtlCol="false" tIns="50800" lIns="50800" bIns="50800" rIns="50800"/>
            <a:lstStyle/>
            <a:p>
              <a:pPr algn="l">
                <a:lnSpc>
                  <a:spcPts val="4200"/>
                </a:lnSpc>
              </a:pPr>
              <a:r>
                <a:rPr lang="en-US" sz="3000" b="true">
                  <a:solidFill>
                    <a:srgbClr val="000000"/>
                  </a:solidFill>
                  <a:latin typeface="Times New Roman Bold"/>
                  <a:ea typeface="Times New Roman Bold"/>
                  <a:cs typeface="Times New Roman Bold"/>
                  <a:sym typeface="Times New Roman Bold"/>
                </a:rPr>
                <a:t>from imblearn.over_sampling import SMOTE</a:t>
              </a:r>
            </a:p>
            <a:p>
              <a:pPr algn="l">
                <a:lnSpc>
                  <a:spcPts val="4200"/>
                </a:lnSpc>
              </a:pPr>
              <a:r>
                <a:rPr lang="en-US" sz="3000" b="true">
                  <a:solidFill>
                    <a:srgbClr val="000000"/>
                  </a:solidFill>
                  <a:latin typeface="Times New Roman Bold"/>
                  <a:ea typeface="Times New Roman Bold"/>
                  <a:cs typeface="Times New Roman Bold"/>
                  <a:sym typeface="Times New Roman Bold"/>
                </a:rPr>
                <a:t>X_resampled, y_resampled = SMOTE().fit_resample(X, y)  </a:t>
              </a:r>
            </a:p>
            <a:p>
              <a:pPr algn="l">
                <a:lnSpc>
                  <a:spcPts val="4200"/>
                </a:lnSpc>
              </a:pPr>
              <a:r>
                <a:rPr lang="en-US" sz="3000" b="true">
                  <a:solidFill>
                    <a:srgbClr val="000000"/>
                  </a:solidFill>
                  <a:latin typeface="Times New Roman Bold"/>
                  <a:ea typeface="Times New Roman Bold"/>
                  <a:cs typeface="Times New Roman Bold"/>
                  <a:sym typeface="Times New Roman Bold"/>
                </a:rPr>
                <a:t># Applying SMOTE for balancing classes</a:t>
              </a:r>
            </a:p>
          </p:txBody>
        </p:sp>
      </p:grpSp>
      <p:sp>
        <p:nvSpPr>
          <p:cNvPr name="TextBox 8" id="8"/>
          <p:cNvSpPr txBox="true"/>
          <p:nvPr/>
        </p:nvSpPr>
        <p:spPr>
          <a:xfrm rot="0">
            <a:off x="0" y="11753274"/>
            <a:ext cx="10287000" cy="863600"/>
          </a:xfrm>
          <a:prstGeom prst="rect">
            <a:avLst/>
          </a:prstGeom>
        </p:spPr>
        <p:txBody>
          <a:bodyPr anchor="t" rtlCol="false" tIns="0" lIns="0" bIns="0" rIns="0">
            <a:spAutoFit/>
          </a:bodyPr>
          <a:lstStyle/>
          <a:p>
            <a:pPr algn="l">
              <a:lnSpc>
                <a:spcPts val="7000"/>
              </a:lnSpc>
            </a:pPr>
            <a:r>
              <a:rPr lang="en-US" sz="5000" b="true">
                <a:solidFill>
                  <a:srgbClr val="222222"/>
                </a:solidFill>
                <a:latin typeface="Canva Sans Bold"/>
                <a:ea typeface="Canva Sans Bold"/>
                <a:cs typeface="Canva Sans Bold"/>
                <a:sym typeface="Canva Sans Bold"/>
              </a:rPr>
              <a:t>   Key Learnings:</a:t>
            </a:r>
          </a:p>
        </p:txBody>
      </p:sp>
      <p:sp>
        <p:nvSpPr>
          <p:cNvPr name="TextBox 9" id="9"/>
          <p:cNvSpPr txBox="true"/>
          <p:nvPr/>
        </p:nvSpPr>
        <p:spPr>
          <a:xfrm rot="0">
            <a:off x="474832" y="12845474"/>
            <a:ext cx="9812168" cy="4780915"/>
          </a:xfrm>
          <a:prstGeom prst="rect">
            <a:avLst/>
          </a:prstGeom>
        </p:spPr>
        <p:txBody>
          <a:bodyPr anchor="t" rtlCol="false" tIns="0" lIns="0" bIns="0" rIns="0">
            <a:spAutoFit/>
          </a:bodyPr>
          <a:lstStyle/>
          <a:p>
            <a:pPr algn="l" marL="734059" indent="-367030" lvl="1">
              <a:lnSpc>
                <a:spcPts val="4759"/>
              </a:lnSpc>
              <a:buFont typeface="Arial"/>
              <a:buChar char="•"/>
            </a:pPr>
            <a:r>
              <a:rPr lang="en-US" sz="3399">
                <a:solidFill>
                  <a:srgbClr val="222222"/>
                </a:solidFill>
                <a:latin typeface="Canva Sans"/>
                <a:ea typeface="Canva Sans"/>
                <a:cs typeface="Canva Sans"/>
                <a:sym typeface="Canva Sans"/>
              </a:rPr>
              <a:t>Data manipulation and visualization techniques using NumPy, Pandas, and Matplotlib.</a:t>
            </a:r>
          </a:p>
          <a:p>
            <a:pPr algn="l" marL="734059" indent="-367030" lvl="1">
              <a:lnSpc>
                <a:spcPts val="4759"/>
              </a:lnSpc>
              <a:buFont typeface="Arial"/>
              <a:buChar char="•"/>
            </a:pPr>
            <a:r>
              <a:rPr lang="en-US" sz="3399">
                <a:solidFill>
                  <a:srgbClr val="222222"/>
                </a:solidFill>
                <a:latin typeface="Canva Sans"/>
                <a:ea typeface="Canva Sans"/>
                <a:cs typeface="Canva Sans"/>
                <a:sym typeface="Canva Sans"/>
              </a:rPr>
              <a:t>Understood and applied key EDA techniques for identifying outliers and addressing class imbalance, which are critical for preparing data before applying machine learning algorithms.</a:t>
            </a:r>
          </a:p>
        </p:txBody>
      </p:sp>
      <p:sp>
        <p:nvSpPr>
          <p:cNvPr name="Freeform 10" id="10"/>
          <p:cNvSpPr/>
          <p:nvPr/>
        </p:nvSpPr>
        <p:spPr>
          <a:xfrm flipH="false" flipV="false" rot="0">
            <a:off x="138816" y="116392"/>
            <a:ext cx="1308132" cy="1108498"/>
          </a:xfrm>
          <a:custGeom>
            <a:avLst/>
            <a:gdLst/>
            <a:ahLst/>
            <a:cxnLst/>
            <a:rect r="r" b="b" t="t" l="l"/>
            <a:pathLst>
              <a:path h="1108498" w="1308132">
                <a:moveTo>
                  <a:pt x="0" y="0"/>
                </a:moveTo>
                <a:lnTo>
                  <a:pt x="1308132" y="0"/>
                </a:lnTo>
                <a:lnTo>
                  <a:pt x="1308132" y="1108498"/>
                </a:lnTo>
                <a:lnTo>
                  <a:pt x="0" y="1108498"/>
                </a:lnTo>
                <a:lnTo>
                  <a:pt x="0" y="0"/>
                </a:lnTo>
                <a:close/>
              </a:path>
            </a:pathLst>
          </a:custGeom>
          <a:blipFill>
            <a:blip r:embed="rId3"/>
            <a:stretch>
              <a:fillRect l="0" t="0" r="0" b="0"/>
            </a:stretch>
          </a:blipFill>
        </p:spPr>
      </p:sp>
      <p:sp>
        <p:nvSpPr>
          <p:cNvPr name="Freeform 11" id="11"/>
          <p:cNvSpPr/>
          <p:nvPr/>
        </p:nvSpPr>
        <p:spPr>
          <a:xfrm flipH="false" flipV="false" rot="0">
            <a:off x="8610937" y="116392"/>
            <a:ext cx="1518074" cy="787501"/>
          </a:xfrm>
          <a:custGeom>
            <a:avLst/>
            <a:gdLst/>
            <a:ahLst/>
            <a:cxnLst/>
            <a:rect r="r" b="b" t="t" l="l"/>
            <a:pathLst>
              <a:path h="787501" w="1518074">
                <a:moveTo>
                  <a:pt x="0" y="0"/>
                </a:moveTo>
                <a:lnTo>
                  <a:pt x="1518074" y="0"/>
                </a:lnTo>
                <a:lnTo>
                  <a:pt x="1518074" y="787501"/>
                </a:lnTo>
                <a:lnTo>
                  <a:pt x="0" y="787501"/>
                </a:lnTo>
                <a:lnTo>
                  <a:pt x="0" y="0"/>
                </a:lnTo>
                <a:close/>
              </a:path>
            </a:pathLst>
          </a:custGeom>
          <a:blipFill>
            <a:blip r:embed="rId4"/>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8288000" cy="10287000"/>
          </a:xfrm>
          <a:custGeom>
            <a:avLst/>
            <a:gdLst/>
            <a:ahLst/>
            <a:cxnLst/>
            <a:rect r="r" b="b" t="t" l="l"/>
            <a:pathLst>
              <a:path h="10287000" w="18288000">
                <a:moveTo>
                  <a:pt x="18288000" y="0"/>
                </a:moveTo>
                <a:lnTo>
                  <a:pt x="18288000" y="10287000"/>
                </a:lnTo>
                <a:lnTo>
                  <a:pt x="0" y="10287000"/>
                </a:lnTo>
                <a:lnTo>
                  <a:pt x="0" y="0"/>
                </a:lnTo>
                <a:lnTo>
                  <a:pt x="18288000" y="0"/>
                </a:lnTo>
                <a:close/>
              </a:path>
            </a:pathLst>
          </a:custGeom>
          <a:blipFill>
            <a:blip r:embed="rId2"/>
            <a:stretch>
              <a:fillRect l="0" t="-9259" r="0" b="-9259"/>
            </a:stretch>
          </a:blipFill>
        </p:spPr>
      </p:sp>
      <p:sp>
        <p:nvSpPr>
          <p:cNvPr name="TextBox 3" id="3"/>
          <p:cNvSpPr txBox="true"/>
          <p:nvPr/>
        </p:nvSpPr>
        <p:spPr>
          <a:xfrm rot="0">
            <a:off x="474832" y="1257833"/>
            <a:ext cx="9812168" cy="863600"/>
          </a:xfrm>
          <a:prstGeom prst="rect">
            <a:avLst/>
          </a:prstGeom>
        </p:spPr>
        <p:txBody>
          <a:bodyPr anchor="t" rtlCol="false" tIns="0" lIns="0" bIns="0" rIns="0">
            <a:spAutoFit/>
          </a:bodyPr>
          <a:lstStyle/>
          <a:p>
            <a:pPr algn="l">
              <a:lnSpc>
                <a:spcPts val="7000"/>
              </a:lnSpc>
            </a:pPr>
            <a:r>
              <a:rPr lang="en-US" sz="5000" b="true">
                <a:solidFill>
                  <a:srgbClr val="222222"/>
                </a:solidFill>
                <a:latin typeface="Canva Sans Bold"/>
                <a:ea typeface="Canva Sans Bold"/>
                <a:cs typeface="Canva Sans Bold"/>
                <a:sym typeface="Canva Sans Bold"/>
              </a:rPr>
              <a:t>Machine Learning:</a:t>
            </a:r>
          </a:p>
        </p:txBody>
      </p:sp>
      <p:sp>
        <p:nvSpPr>
          <p:cNvPr name="TextBox 4" id="4"/>
          <p:cNvSpPr txBox="true"/>
          <p:nvPr/>
        </p:nvSpPr>
        <p:spPr>
          <a:xfrm rot="0">
            <a:off x="0" y="2388133"/>
            <a:ext cx="9812168" cy="15582265"/>
          </a:xfrm>
          <a:prstGeom prst="rect">
            <a:avLst/>
          </a:prstGeom>
        </p:spPr>
        <p:txBody>
          <a:bodyPr anchor="t" rtlCol="false" tIns="0" lIns="0" bIns="0" rIns="0">
            <a:spAutoFit/>
          </a:bodyPr>
          <a:lstStyle/>
          <a:p>
            <a:pPr algn="just" marL="734059" indent="-367030" lvl="1">
              <a:lnSpc>
                <a:spcPts val="4759"/>
              </a:lnSpc>
              <a:buFont typeface="Arial"/>
              <a:buChar char="•"/>
            </a:pPr>
            <a:r>
              <a:rPr lang="en-US" sz="3399">
                <a:solidFill>
                  <a:srgbClr val="222222"/>
                </a:solidFill>
                <a:latin typeface="Canva Sans"/>
                <a:ea typeface="Canva Sans"/>
                <a:cs typeface="Canva Sans"/>
                <a:sym typeface="Canva Sans"/>
              </a:rPr>
              <a:t>Machine Learning is a branch of Artificial Intelligence (AI) that focuses on building systems capable of learning from data and improving their performance over time without explicit programming. ML algorithms analyze large datasets to identify patterns, make predictions, or take decisions based on input data.</a:t>
            </a:r>
          </a:p>
          <a:p>
            <a:pPr algn="just"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Types of Machine Learning:</a:t>
            </a:r>
          </a:p>
          <a:p>
            <a:pPr algn="just">
              <a:lnSpc>
                <a:spcPts val="4759"/>
              </a:lnSpc>
            </a:pPr>
            <a:r>
              <a:rPr lang="en-US" sz="3399" b="true">
                <a:solidFill>
                  <a:srgbClr val="222222"/>
                </a:solidFill>
                <a:latin typeface="Canva Sans Bold"/>
                <a:ea typeface="Canva Sans Bold"/>
                <a:cs typeface="Canva Sans Bold"/>
                <a:sym typeface="Canva Sans Bold"/>
              </a:rPr>
              <a:t>        </a:t>
            </a:r>
            <a:r>
              <a:rPr lang="en-US" sz="3399">
                <a:solidFill>
                  <a:srgbClr val="222222"/>
                </a:solidFill>
                <a:latin typeface="Canva Sans"/>
                <a:ea typeface="Canva Sans"/>
                <a:cs typeface="Canva Sans"/>
                <a:sym typeface="Canva Sans"/>
              </a:rPr>
              <a:t>Supervised Learning</a:t>
            </a:r>
          </a:p>
          <a:p>
            <a:pPr algn="just">
              <a:lnSpc>
                <a:spcPts val="4759"/>
              </a:lnSpc>
            </a:pPr>
            <a:r>
              <a:rPr lang="en-US" sz="3399">
                <a:solidFill>
                  <a:srgbClr val="222222"/>
                </a:solidFill>
                <a:latin typeface="Canva Sans"/>
                <a:ea typeface="Canva Sans"/>
                <a:cs typeface="Canva Sans"/>
                <a:sym typeface="Canva Sans"/>
              </a:rPr>
              <a:t>        unsupervised Learning</a:t>
            </a:r>
          </a:p>
          <a:p>
            <a:pPr algn="just">
              <a:lnSpc>
                <a:spcPts val="4759"/>
              </a:lnSpc>
            </a:pPr>
            <a:r>
              <a:rPr lang="en-US" sz="3399">
                <a:solidFill>
                  <a:srgbClr val="222222"/>
                </a:solidFill>
                <a:latin typeface="Canva Sans"/>
                <a:ea typeface="Canva Sans"/>
                <a:cs typeface="Canva Sans"/>
                <a:sym typeface="Canva Sans"/>
              </a:rPr>
              <a:t>        Reinforcement Learning</a:t>
            </a:r>
          </a:p>
          <a:p>
            <a:pPr algn="just"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Real-World Applications:</a:t>
            </a:r>
          </a:p>
          <a:p>
            <a:pPr algn="just">
              <a:lnSpc>
                <a:spcPts val="4759"/>
              </a:lnSpc>
            </a:pPr>
            <a:r>
              <a:rPr lang="en-US" sz="3399">
                <a:solidFill>
                  <a:srgbClr val="222222"/>
                </a:solidFill>
                <a:latin typeface="Canva Sans"/>
                <a:ea typeface="Canva Sans"/>
                <a:cs typeface="Canva Sans"/>
                <a:sym typeface="Canva Sans"/>
              </a:rPr>
              <a:t>       Healthcare</a:t>
            </a:r>
          </a:p>
          <a:p>
            <a:pPr algn="just">
              <a:lnSpc>
                <a:spcPts val="4759"/>
              </a:lnSpc>
            </a:pPr>
            <a:r>
              <a:rPr lang="en-US" sz="3399">
                <a:solidFill>
                  <a:srgbClr val="222222"/>
                </a:solidFill>
                <a:latin typeface="Canva Sans"/>
                <a:ea typeface="Canva Sans"/>
                <a:cs typeface="Canva Sans"/>
                <a:sym typeface="Canva Sans"/>
              </a:rPr>
              <a:t>       Finance</a:t>
            </a:r>
          </a:p>
          <a:p>
            <a:pPr algn="just">
              <a:lnSpc>
                <a:spcPts val="4759"/>
              </a:lnSpc>
            </a:pPr>
            <a:r>
              <a:rPr lang="en-US" sz="3399">
                <a:solidFill>
                  <a:srgbClr val="222222"/>
                </a:solidFill>
                <a:latin typeface="Canva Sans"/>
                <a:ea typeface="Canva Sans"/>
                <a:cs typeface="Canva Sans"/>
                <a:sym typeface="Canva Sans"/>
              </a:rPr>
              <a:t>       Retail</a:t>
            </a:r>
          </a:p>
          <a:p>
            <a:pPr algn="just">
              <a:lnSpc>
                <a:spcPts val="4759"/>
              </a:lnSpc>
            </a:pPr>
            <a:r>
              <a:rPr lang="en-US" sz="3399">
                <a:solidFill>
                  <a:srgbClr val="222222"/>
                </a:solidFill>
                <a:latin typeface="Canva Sans"/>
                <a:ea typeface="Canva Sans"/>
                <a:cs typeface="Canva Sans"/>
                <a:sym typeface="Canva Sans"/>
              </a:rPr>
              <a:t>       Transportation</a:t>
            </a:r>
          </a:p>
          <a:p>
            <a:pPr algn="just" marL="734059" indent="-367030" lvl="1">
              <a:lnSpc>
                <a:spcPts val="4759"/>
              </a:lnSpc>
              <a:buFont typeface="Arial"/>
              <a:buChar char="•"/>
            </a:pPr>
            <a:r>
              <a:rPr lang="en-US" b="true" sz="3399">
                <a:solidFill>
                  <a:srgbClr val="222222"/>
                </a:solidFill>
                <a:latin typeface="Canva Sans Bold"/>
                <a:ea typeface="Canva Sans Bold"/>
                <a:cs typeface="Canva Sans Bold"/>
                <a:sym typeface="Canva Sans Bold"/>
              </a:rPr>
              <a:t>Typical ML Workflow:</a:t>
            </a:r>
          </a:p>
          <a:p>
            <a:pPr algn="just">
              <a:lnSpc>
                <a:spcPts val="4759"/>
              </a:lnSpc>
            </a:pPr>
            <a:r>
              <a:rPr lang="en-US" b="true" sz="3399">
                <a:solidFill>
                  <a:srgbClr val="222222"/>
                </a:solidFill>
                <a:latin typeface="Canva Sans Bold"/>
                <a:ea typeface="Canva Sans Bold"/>
                <a:cs typeface="Canva Sans Bold"/>
                <a:sym typeface="Canva Sans Bold"/>
              </a:rPr>
              <a:t>       </a:t>
            </a:r>
            <a:r>
              <a:rPr lang="en-US" sz="3399">
                <a:solidFill>
                  <a:srgbClr val="222222"/>
                </a:solidFill>
                <a:latin typeface="Canva Sans"/>
                <a:ea typeface="Canva Sans"/>
                <a:cs typeface="Canva Sans"/>
                <a:sym typeface="Canva Sans"/>
              </a:rPr>
              <a:t>Data Collection</a:t>
            </a:r>
          </a:p>
          <a:p>
            <a:pPr algn="just">
              <a:lnSpc>
                <a:spcPts val="4759"/>
              </a:lnSpc>
            </a:pPr>
            <a:r>
              <a:rPr lang="en-US" sz="3399">
                <a:solidFill>
                  <a:srgbClr val="222222"/>
                </a:solidFill>
                <a:latin typeface="Canva Sans"/>
                <a:ea typeface="Canva Sans"/>
                <a:cs typeface="Canva Sans"/>
                <a:sym typeface="Canva Sans"/>
              </a:rPr>
              <a:t>      Data Preprocessing</a:t>
            </a:r>
          </a:p>
          <a:p>
            <a:pPr algn="just">
              <a:lnSpc>
                <a:spcPts val="4759"/>
              </a:lnSpc>
            </a:pPr>
            <a:r>
              <a:rPr lang="en-US" sz="3399">
                <a:solidFill>
                  <a:srgbClr val="222222"/>
                </a:solidFill>
                <a:latin typeface="Canva Sans"/>
                <a:ea typeface="Canva Sans"/>
                <a:cs typeface="Canva Sans"/>
                <a:sym typeface="Canva Sans"/>
              </a:rPr>
              <a:t>      Model Selection</a:t>
            </a:r>
          </a:p>
          <a:p>
            <a:pPr algn="just">
              <a:lnSpc>
                <a:spcPts val="4759"/>
              </a:lnSpc>
            </a:pPr>
            <a:r>
              <a:rPr lang="en-US" sz="3399">
                <a:solidFill>
                  <a:srgbClr val="222222"/>
                </a:solidFill>
                <a:latin typeface="Canva Sans"/>
                <a:ea typeface="Canva Sans"/>
                <a:cs typeface="Canva Sans"/>
                <a:sym typeface="Canva Sans"/>
              </a:rPr>
              <a:t>      Training</a:t>
            </a:r>
          </a:p>
          <a:p>
            <a:pPr algn="just">
              <a:lnSpc>
                <a:spcPts val="4759"/>
              </a:lnSpc>
            </a:pPr>
            <a:r>
              <a:rPr lang="en-US" sz="3399">
                <a:solidFill>
                  <a:srgbClr val="222222"/>
                </a:solidFill>
                <a:latin typeface="Canva Sans"/>
                <a:ea typeface="Canva Sans"/>
                <a:cs typeface="Canva Sans"/>
                <a:sym typeface="Canva Sans"/>
              </a:rPr>
              <a:t>      Evaluation</a:t>
            </a:r>
          </a:p>
          <a:p>
            <a:pPr algn="just">
              <a:lnSpc>
                <a:spcPts val="4759"/>
              </a:lnSpc>
            </a:pPr>
            <a:r>
              <a:rPr lang="en-US" sz="3399">
                <a:solidFill>
                  <a:srgbClr val="222222"/>
                </a:solidFill>
                <a:latin typeface="Canva Sans"/>
                <a:ea typeface="Canva Sans"/>
                <a:cs typeface="Canva Sans"/>
                <a:sym typeface="Canva Sans"/>
              </a:rPr>
              <a:t>      Deployment</a:t>
            </a:r>
          </a:p>
          <a:p>
            <a:pPr algn="just">
              <a:lnSpc>
                <a:spcPts val="4759"/>
              </a:lnSpc>
            </a:pPr>
          </a:p>
          <a:p>
            <a:pPr algn="just">
              <a:lnSpc>
                <a:spcPts val="4759"/>
              </a:lnSpc>
            </a:pPr>
          </a:p>
        </p:txBody>
      </p:sp>
      <p:sp>
        <p:nvSpPr>
          <p:cNvPr name="Freeform 5" id="5"/>
          <p:cNvSpPr/>
          <p:nvPr/>
        </p:nvSpPr>
        <p:spPr>
          <a:xfrm flipH="false" flipV="false" rot="0">
            <a:off x="138816" y="116392"/>
            <a:ext cx="1308132" cy="1108498"/>
          </a:xfrm>
          <a:custGeom>
            <a:avLst/>
            <a:gdLst/>
            <a:ahLst/>
            <a:cxnLst/>
            <a:rect r="r" b="b" t="t" l="l"/>
            <a:pathLst>
              <a:path h="1108498" w="1308132">
                <a:moveTo>
                  <a:pt x="0" y="0"/>
                </a:moveTo>
                <a:lnTo>
                  <a:pt x="1308132" y="0"/>
                </a:lnTo>
                <a:lnTo>
                  <a:pt x="1308132" y="1108498"/>
                </a:lnTo>
                <a:lnTo>
                  <a:pt x="0" y="1108498"/>
                </a:lnTo>
                <a:lnTo>
                  <a:pt x="0" y="0"/>
                </a:lnTo>
                <a:close/>
              </a:path>
            </a:pathLst>
          </a:custGeom>
          <a:blipFill>
            <a:blip r:embed="rId3"/>
            <a:stretch>
              <a:fillRect l="0" t="0" r="0" b="0"/>
            </a:stretch>
          </a:blipFill>
        </p:spPr>
      </p:sp>
      <p:sp>
        <p:nvSpPr>
          <p:cNvPr name="Freeform 6" id="6"/>
          <p:cNvSpPr/>
          <p:nvPr/>
        </p:nvSpPr>
        <p:spPr>
          <a:xfrm flipH="false" flipV="false" rot="0">
            <a:off x="8610937" y="116392"/>
            <a:ext cx="1518074" cy="787501"/>
          </a:xfrm>
          <a:custGeom>
            <a:avLst/>
            <a:gdLst/>
            <a:ahLst/>
            <a:cxnLst/>
            <a:rect r="r" b="b" t="t" l="l"/>
            <a:pathLst>
              <a:path h="787501" w="1518074">
                <a:moveTo>
                  <a:pt x="0" y="0"/>
                </a:moveTo>
                <a:lnTo>
                  <a:pt x="1518074" y="0"/>
                </a:lnTo>
                <a:lnTo>
                  <a:pt x="1518074" y="787501"/>
                </a:lnTo>
                <a:lnTo>
                  <a:pt x="0" y="787501"/>
                </a:lnTo>
                <a:lnTo>
                  <a:pt x="0" y="0"/>
                </a:lnTo>
                <a:close/>
              </a:path>
            </a:pathLst>
          </a:custGeom>
          <a:blipFill>
            <a:blip r:embed="rId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DAGY0D_ZMU8</dc:identifier>
  <dcterms:modified xsi:type="dcterms:W3CDTF">2011-08-01T06:04:30Z</dcterms:modified>
  <cp:revision>1</cp:revision>
  <dc:title>code portfolio</dc:title>
</cp:coreProperties>
</file>

<file path=docProps/thumbnail.jpeg>
</file>